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7772400" cy="10058400"/>
  <p:defaultTextStyle>
    <a:defPPr>
      <a:defRPr lang="es-CO"/>
    </a:defPPr>
    <a:lvl1pPr marL="0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1pPr>
    <a:lvl2pPr marL="233766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2pPr>
    <a:lvl3pPr marL="467533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3pPr>
    <a:lvl4pPr marL="701299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4pPr>
    <a:lvl5pPr marL="935065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5pPr>
    <a:lvl6pPr marL="1168832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6pPr>
    <a:lvl7pPr marL="1402598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7pPr>
    <a:lvl8pPr marL="1636365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8pPr>
    <a:lvl9pPr marL="1870131" algn="l" defTabSz="467533" rtl="0" eaLnBrk="1" latinLnBrk="0" hangingPunct="1">
      <a:defRPr sz="9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73" userDrawn="1">
          <p15:clr>
            <a:srgbClr val="A4A3A4"/>
          </p15:clr>
        </p15:guide>
        <p15:guide id="2" pos="25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818"/>
    <a:srgbClr val="1A3A42"/>
    <a:srgbClr val="F3FF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94" autoAdjust="0"/>
    <p:restoredTop sz="96521" autoAdjust="0"/>
  </p:normalViewPr>
  <p:slideViewPr>
    <p:cSldViewPr>
      <p:cViewPr varScale="1">
        <p:scale>
          <a:sx n="84" d="100"/>
          <a:sy n="84" d="100"/>
        </p:scale>
        <p:origin x="1052" y="40"/>
      </p:cViewPr>
      <p:guideLst>
        <p:guide orient="horz" pos="1473"/>
        <p:guide pos="254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ra Lizethe Castellanos Rozo" userId="201ae3cc-ddcd-4a50-bad2-ea0272941655" providerId="ADAL" clId="{09FFA4DC-30F0-45EC-8462-FBDCACC0DD7F}"/>
    <pc:docChg chg="delSld modSld">
      <pc:chgData name="Sandra Lizethe Castellanos Rozo" userId="201ae3cc-ddcd-4a50-bad2-ea0272941655" providerId="ADAL" clId="{09FFA4DC-30F0-45EC-8462-FBDCACC0DD7F}" dt="2026-03-18T21:02:14.797" v="58" actId="20577"/>
      <pc:docMkLst>
        <pc:docMk/>
      </pc:docMkLst>
      <pc:sldChg chg="modSp mod">
        <pc:chgData name="Sandra Lizethe Castellanos Rozo" userId="201ae3cc-ddcd-4a50-bad2-ea0272941655" providerId="ADAL" clId="{09FFA4DC-30F0-45EC-8462-FBDCACC0DD7F}" dt="2026-03-18T21:02:14.797" v="58" actId="20577"/>
        <pc:sldMkLst>
          <pc:docMk/>
          <pc:sldMk cId="0" sldId="256"/>
        </pc:sldMkLst>
        <pc:spChg chg="mod">
          <ac:chgData name="Sandra Lizethe Castellanos Rozo" userId="201ae3cc-ddcd-4a50-bad2-ea0272941655" providerId="ADAL" clId="{09FFA4DC-30F0-45EC-8462-FBDCACC0DD7F}" dt="2026-03-18T21:02:14.797" v="58" actId="20577"/>
          <ac:spMkLst>
            <pc:docMk/>
            <pc:sldMk cId="0" sldId="256"/>
            <ac:spMk id="76" creationId="{9C8E1A2A-907A-ABB7-9C77-301DD77630B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B5F3A-6A6D-4D77-97AF-4169FD867855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58F7A-30F8-4812-BD36-C8762D0BE9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1035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1pPr>
    <a:lvl2pPr marL="233766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2pPr>
    <a:lvl3pPr marL="467533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3pPr>
    <a:lvl4pPr marL="701299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4pPr>
    <a:lvl5pPr marL="935065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5pPr>
    <a:lvl6pPr marL="1168832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6pPr>
    <a:lvl7pPr marL="1402598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7pPr>
    <a:lvl8pPr marL="1636365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8pPr>
    <a:lvl9pPr marL="1870131" algn="l" defTabSz="467533" rtl="0" eaLnBrk="1" latinLnBrk="0" hangingPunct="1">
      <a:defRPr sz="61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69950" y="1257300"/>
            <a:ext cx="6032500" cy="3394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458F7A-30F8-4812-BD36-C8762D0BE9F0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71611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6"/>
            <a:ext cx="7772400" cy="3462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1"/>
            <a:ext cx="6400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21933" y="194830"/>
            <a:ext cx="5900135" cy="177100"/>
          </a:xfrm>
        </p:spPr>
        <p:txBody>
          <a:bodyPr lIns="0" tIns="0" rIns="0" bIns="0"/>
          <a:lstStyle>
            <a:lvl1pPr>
              <a:defRPr sz="1151" b="0" i="0">
                <a:solidFill>
                  <a:srgbClr val="E8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21933" y="194830"/>
            <a:ext cx="5900135" cy="177100"/>
          </a:xfrm>
        </p:spPr>
        <p:txBody>
          <a:bodyPr lIns="0" tIns="0" rIns="0" bIns="0"/>
          <a:lstStyle>
            <a:lvl1pPr>
              <a:defRPr sz="1151" b="0" i="0">
                <a:solidFill>
                  <a:srgbClr val="E8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6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6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21933" y="194830"/>
            <a:ext cx="5900135" cy="177100"/>
          </a:xfrm>
        </p:spPr>
        <p:txBody>
          <a:bodyPr lIns="0" tIns="0" rIns="0" bIns="0"/>
          <a:lstStyle>
            <a:lvl1pPr>
              <a:defRPr sz="1151" b="0" i="0">
                <a:solidFill>
                  <a:srgbClr val="E8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21933" y="194830"/>
            <a:ext cx="5900135" cy="3462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50" b="0" i="0">
                <a:solidFill>
                  <a:srgbClr val="E8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6"/>
            <a:ext cx="822960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1" y="4783456"/>
            <a:ext cx="2926080" cy="1416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1416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79" y="4783456"/>
            <a:ext cx="2103120" cy="1416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33812">
        <a:defRPr>
          <a:latin typeface="+mn-lt"/>
          <a:ea typeface="+mn-ea"/>
          <a:cs typeface="+mn-cs"/>
        </a:defRPr>
      </a:lvl2pPr>
      <a:lvl3pPr marL="467624">
        <a:defRPr>
          <a:latin typeface="+mn-lt"/>
          <a:ea typeface="+mn-ea"/>
          <a:cs typeface="+mn-cs"/>
        </a:defRPr>
      </a:lvl3pPr>
      <a:lvl4pPr marL="701436">
        <a:defRPr>
          <a:latin typeface="+mn-lt"/>
          <a:ea typeface="+mn-ea"/>
          <a:cs typeface="+mn-cs"/>
        </a:defRPr>
      </a:lvl4pPr>
      <a:lvl5pPr marL="935248">
        <a:defRPr>
          <a:latin typeface="+mn-lt"/>
          <a:ea typeface="+mn-ea"/>
          <a:cs typeface="+mn-cs"/>
        </a:defRPr>
      </a:lvl5pPr>
      <a:lvl6pPr marL="1169060">
        <a:defRPr>
          <a:latin typeface="+mn-lt"/>
          <a:ea typeface="+mn-ea"/>
          <a:cs typeface="+mn-cs"/>
        </a:defRPr>
      </a:lvl6pPr>
      <a:lvl7pPr marL="1402872">
        <a:defRPr>
          <a:latin typeface="+mn-lt"/>
          <a:ea typeface="+mn-ea"/>
          <a:cs typeface="+mn-cs"/>
        </a:defRPr>
      </a:lvl7pPr>
      <a:lvl8pPr marL="1636685">
        <a:defRPr>
          <a:latin typeface="+mn-lt"/>
          <a:ea typeface="+mn-ea"/>
          <a:cs typeface="+mn-cs"/>
        </a:defRPr>
      </a:lvl8pPr>
      <a:lvl9pPr marL="187049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33812">
        <a:defRPr>
          <a:latin typeface="+mn-lt"/>
          <a:ea typeface="+mn-ea"/>
          <a:cs typeface="+mn-cs"/>
        </a:defRPr>
      </a:lvl2pPr>
      <a:lvl3pPr marL="467624">
        <a:defRPr>
          <a:latin typeface="+mn-lt"/>
          <a:ea typeface="+mn-ea"/>
          <a:cs typeface="+mn-cs"/>
        </a:defRPr>
      </a:lvl3pPr>
      <a:lvl4pPr marL="701436">
        <a:defRPr>
          <a:latin typeface="+mn-lt"/>
          <a:ea typeface="+mn-ea"/>
          <a:cs typeface="+mn-cs"/>
        </a:defRPr>
      </a:lvl4pPr>
      <a:lvl5pPr marL="935248">
        <a:defRPr>
          <a:latin typeface="+mn-lt"/>
          <a:ea typeface="+mn-ea"/>
          <a:cs typeface="+mn-cs"/>
        </a:defRPr>
      </a:lvl5pPr>
      <a:lvl6pPr marL="1169060">
        <a:defRPr>
          <a:latin typeface="+mn-lt"/>
          <a:ea typeface="+mn-ea"/>
          <a:cs typeface="+mn-cs"/>
        </a:defRPr>
      </a:lvl6pPr>
      <a:lvl7pPr marL="1402872">
        <a:defRPr>
          <a:latin typeface="+mn-lt"/>
          <a:ea typeface="+mn-ea"/>
          <a:cs typeface="+mn-cs"/>
        </a:defRPr>
      </a:lvl7pPr>
      <a:lvl8pPr marL="1636685">
        <a:defRPr>
          <a:latin typeface="+mn-lt"/>
          <a:ea typeface="+mn-ea"/>
          <a:cs typeface="+mn-cs"/>
        </a:defRPr>
      </a:lvl8pPr>
      <a:lvl9pPr marL="187049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object 66">
            <a:extLst>
              <a:ext uri="{FF2B5EF4-FFF2-40B4-BE49-F238E27FC236}">
                <a16:creationId xmlns:a16="http://schemas.microsoft.com/office/drawing/2014/main" id="{8012EECA-971E-58F7-C0A8-81D24D5F271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637" y="285750"/>
            <a:ext cx="910936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s-ES" sz="3200" b="1" spc="-5" dirty="0">
                <a:solidFill>
                  <a:srgbClr val="1A3A42"/>
                </a:solidFill>
                <a:latin typeface="Terpel-Sans-Display" pitchFamily="2" charset="0"/>
              </a:rPr>
              <a:t>CORPORATE STRUCTURE</a:t>
            </a:r>
          </a:p>
        </p:txBody>
      </p:sp>
      <p:pic>
        <p:nvPicPr>
          <p:cNvPr id="62" name="Imagen 61">
            <a:extLst>
              <a:ext uri="{FF2B5EF4-FFF2-40B4-BE49-F238E27FC236}">
                <a16:creationId xmlns:a16="http://schemas.microsoft.com/office/drawing/2014/main" id="{F4F91C53-C178-5F91-78AD-9993A0FB54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5143500"/>
            <a:ext cx="9144000" cy="75414"/>
          </a:xfrm>
          <a:prstGeom prst="rect">
            <a:avLst/>
          </a:prstGeom>
        </p:spPr>
      </p:pic>
      <p:grpSp>
        <p:nvGrpSpPr>
          <p:cNvPr id="69" name="Grupo 68">
            <a:extLst>
              <a:ext uri="{FF2B5EF4-FFF2-40B4-BE49-F238E27FC236}">
                <a16:creationId xmlns:a16="http://schemas.microsoft.com/office/drawing/2014/main" id="{A7D7D834-0244-86F2-8FB8-BCC142687DE6}"/>
              </a:ext>
            </a:extLst>
          </p:cNvPr>
          <p:cNvGrpSpPr/>
          <p:nvPr/>
        </p:nvGrpSpPr>
        <p:grpSpPr>
          <a:xfrm>
            <a:off x="659723" y="1123950"/>
            <a:ext cx="7824554" cy="1046483"/>
            <a:chOff x="801436" y="2226146"/>
            <a:chExt cx="16278728" cy="2177173"/>
          </a:xfrm>
        </p:grpSpPr>
        <p:grpSp>
          <p:nvGrpSpPr>
            <p:cNvPr id="70" name="Grupo 69">
              <a:extLst>
                <a:ext uri="{FF2B5EF4-FFF2-40B4-BE49-F238E27FC236}">
                  <a16:creationId xmlns:a16="http://schemas.microsoft.com/office/drawing/2014/main" id="{3F668211-A022-5FA6-8600-CF5C0F90BEF4}"/>
                </a:ext>
              </a:extLst>
            </p:cNvPr>
            <p:cNvGrpSpPr/>
            <p:nvPr/>
          </p:nvGrpSpPr>
          <p:grpSpPr>
            <a:xfrm>
              <a:off x="801437" y="2226146"/>
              <a:ext cx="16278726" cy="1143000"/>
              <a:chOff x="1320800" y="2590800"/>
              <a:chExt cx="20619720" cy="1447800"/>
            </a:xfrm>
          </p:grpSpPr>
          <p:sp>
            <p:nvSpPr>
              <p:cNvPr id="106" name="Recortar rectángulo de una esquina 105">
                <a:extLst>
                  <a:ext uri="{FF2B5EF4-FFF2-40B4-BE49-F238E27FC236}">
                    <a16:creationId xmlns:a16="http://schemas.microsoft.com/office/drawing/2014/main" id="{0156E319-1B51-0490-B6E4-7A5AD9E2F04F}"/>
                  </a:ext>
                </a:extLst>
              </p:cNvPr>
              <p:cNvSpPr/>
              <p:nvPr/>
            </p:nvSpPr>
            <p:spPr>
              <a:xfrm>
                <a:off x="1320800" y="2590800"/>
                <a:ext cx="2514600" cy="1447800"/>
              </a:xfrm>
              <a:prstGeom prst="snip1Rect">
                <a:avLst>
                  <a:gd name="adj" fmla="val 37193"/>
                </a:avLst>
              </a:prstGeom>
              <a:solidFill>
                <a:srgbClr val="FF081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00"/>
              </a:p>
            </p:txBody>
          </p:sp>
          <p:sp>
            <p:nvSpPr>
              <p:cNvPr id="107" name="Recortar rectángulo de una esquina 106">
                <a:extLst>
                  <a:ext uri="{FF2B5EF4-FFF2-40B4-BE49-F238E27FC236}">
                    <a16:creationId xmlns:a16="http://schemas.microsoft.com/office/drawing/2014/main" id="{F18EBF07-0D28-29F1-F19B-4F87193BADFC}"/>
                  </a:ext>
                </a:extLst>
              </p:cNvPr>
              <p:cNvSpPr/>
              <p:nvPr/>
            </p:nvSpPr>
            <p:spPr>
              <a:xfrm>
                <a:off x="4338320" y="2590800"/>
                <a:ext cx="2514600" cy="1447800"/>
              </a:xfrm>
              <a:prstGeom prst="snip1Rect">
                <a:avLst>
                  <a:gd name="adj" fmla="val 37193"/>
                </a:avLst>
              </a:prstGeom>
              <a:solidFill>
                <a:srgbClr val="FF081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00"/>
              </a:p>
            </p:txBody>
          </p:sp>
          <p:sp>
            <p:nvSpPr>
              <p:cNvPr id="108" name="Recortar rectángulo de una esquina 107">
                <a:extLst>
                  <a:ext uri="{FF2B5EF4-FFF2-40B4-BE49-F238E27FC236}">
                    <a16:creationId xmlns:a16="http://schemas.microsoft.com/office/drawing/2014/main" id="{61A9BCC2-F22F-542E-41BC-42F81F5BAB2C}"/>
                  </a:ext>
                </a:extLst>
              </p:cNvPr>
              <p:cNvSpPr/>
              <p:nvPr/>
            </p:nvSpPr>
            <p:spPr>
              <a:xfrm>
                <a:off x="7355840" y="2590800"/>
                <a:ext cx="2514600" cy="1447800"/>
              </a:xfrm>
              <a:prstGeom prst="snip1Rect">
                <a:avLst>
                  <a:gd name="adj" fmla="val 37193"/>
                </a:avLst>
              </a:prstGeom>
              <a:solidFill>
                <a:srgbClr val="FF081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00"/>
              </a:p>
            </p:txBody>
          </p:sp>
          <p:sp>
            <p:nvSpPr>
              <p:cNvPr id="109" name="Recortar rectángulo de una esquina 108">
                <a:extLst>
                  <a:ext uri="{FF2B5EF4-FFF2-40B4-BE49-F238E27FC236}">
                    <a16:creationId xmlns:a16="http://schemas.microsoft.com/office/drawing/2014/main" id="{F035553A-DB9F-1A59-523D-18B42A0856F4}"/>
                  </a:ext>
                </a:extLst>
              </p:cNvPr>
              <p:cNvSpPr/>
              <p:nvPr/>
            </p:nvSpPr>
            <p:spPr>
              <a:xfrm>
                <a:off x="10373360" y="2590800"/>
                <a:ext cx="2514600" cy="1447800"/>
              </a:xfrm>
              <a:prstGeom prst="snip1Rect">
                <a:avLst>
                  <a:gd name="adj" fmla="val 37193"/>
                </a:avLst>
              </a:prstGeom>
              <a:solidFill>
                <a:srgbClr val="FF081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00"/>
              </a:p>
            </p:txBody>
          </p:sp>
          <p:sp>
            <p:nvSpPr>
              <p:cNvPr id="110" name="Recortar rectángulo de una esquina 109">
                <a:extLst>
                  <a:ext uri="{FF2B5EF4-FFF2-40B4-BE49-F238E27FC236}">
                    <a16:creationId xmlns:a16="http://schemas.microsoft.com/office/drawing/2014/main" id="{AAF3A9C4-3356-1E3D-08A0-D73EBFC19580}"/>
                  </a:ext>
                </a:extLst>
              </p:cNvPr>
              <p:cNvSpPr/>
              <p:nvPr/>
            </p:nvSpPr>
            <p:spPr>
              <a:xfrm>
                <a:off x="13390880" y="2590800"/>
                <a:ext cx="2514600" cy="1447800"/>
              </a:xfrm>
              <a:prstGeom prst="snip1Rect">
                <a:avLst>
                  <a:gd name="adj" fmla="val 37193"/>
                </a:avLst>
              </a:prstGeom>
              <a:solidFill>
                <a:srgbClr val="FF081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00"/>
              </a:p>
            </p:txBody>
          </p:sp>
          <p:sp>
            <p:nvSpPr>
              <p:cNvPr id="111" name="Recortar rectángulo de una esquina 110">
                <a:extLst>
                  <a:ext uri="{FF2B5EF4-FFF2-40B4-BE49-F238E27FC236}">
                    <a16:creationId xmlns:a16="http://schemas.microsoft.com/office/drawing/2014/main" id="{056EB280-A5CF-64FB-D6D6-52EEBF980C06}"/>
                  </a:ext>
                </a:extLst>
              </p:cNvPr>
              <p:cNvSpPr/>
              <p:nvPr/>
            </p:nvSpPr>
            <p:spPr>
              <a:xfrm>
                <a:off x="16408400" y="2590800"/>
                <a:ext cx="2514600" cy="1447800"/>
              </a:xfrm>
              <a:prstGeom prst="snip1Rect">
                <a:avLst>
                  <a:gd name="adj" fmla="val 37193"/>
                </a:avLst>
              </a:prstGeom>
              <a:solidFill>
                <a:srgbClr val="FF081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00"/>
              </a:p>
            </p:txBody>
          </p:sp>
          <p:sp>
            <p:nvSpPr>
              <p:cNvPr id="112" name="Recortar rectángulo de una esquina 111">
                <a:extLst>
                  <a:ext uri="{FF2B5EF4-FFF2-40B4-BE49-F238E27FC236}">
                    <a16:creationId xmlns:a16="http://schemas.microsoft.com/office/drawing/2014/main" id="{C0AE2A4C-E85E-507F-9865-73D4A1A3CF82}"/>
                  </a:ext>
                </a:extLst>
              </p:cNvPr>
              <p:cNvSpPr/>
              <p:nvPr/>
            </p:nvSpPr>
            <p:spPr>
              <a:xfrm>
                <a:off x="19425920" y="2590800"/>
                <a:ext cx="2514600" cy="1447800"/>
              </a:xfrm>
              <a:prstGeom prst="snip1Rect">
                <a:avLst>
                  <a:gd name="adj" fmla="val 37193"/>
                </a:avLst>
              </a:prstGeom>
              <a:solidFill>
                <a:srgbClr val="FF081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00"/>
              </a:p>
            </p:txBody>
          </p:sp>
        </p:grpSp>
        <p:grpSp>
          <p:nvGrpSpPr>
            <p:cNvPr id="71" name="Grupo 70">
              <a:extLst>
                <a:ext uri="{FF2B5EF4-FFF2-40B4-BE49-F238E27FC236}">
                  <a16:creationId xmlns:a16="http://schemas.microsoft.com/office/drawing/2014/main" id="{F31237C9-2C6D-A2CF-5DB4-061EBBCF646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600454" y="2362200"/>
              <a:ext cx="14680691" cy="269335"/>
              <a:chOff x="-7540016" y="2556191"/>
              <a:chExt cx="26321715" cy="482910"/>
            </a:xfrm>
          </p:grpSpPr>
          <p:sp>
            <p:nvSpPr>
              <p:cNvPr id="92" name="object 16">
                <a:extLst>
                  <a:ext uri="{FF2B5EF4-FFF2-40B4-BE49-F238E27FC236}">
                    <a16:creationId xmlns:a16="http://schemas.microsoft.com/office/drawing/2014/main" id="{B436ED32-C239-E867-219F-34579C5247CE}"/>
                  </a:ext>
                </a:extLst>
              </p:cNvPr>
              <p:cNvSpPr/>
              <p:nvPr/>
            </p:nvSpPr>
            <p:spPr>
              <a:xfrm>
                <a:off x="1002493" y="2556191"/>
                <a:ext cx="694185" cy="482910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500" dirty="0">
                  <a:latin typeface="Terpel-Sans-Regular" panose="00000500000000000000" pitchFamily="2" charset="0"/>
                </a:endParaRPr>
              </a:p>
            </p:txBody>
          </p:sp>
          <p:sp>
            <p:nvSpPr>
              <p:cNvPr id="94" name="object 19">
                <a:extLst>
                  <a:ext uri="{FF2B5EF4-FFF2-40B4-BE49-F238E27FC236}">
                    <a16:creationId xmlns:a16="http://schemas.microsoft.com/office/drawing/2014/main" id="{7F30514D-01FF-2128-1710-CBD790345B70}"/>
                  </a:ext>
                </a:extLst>
              </p:cNvPr>
              <p:cNvSpPr/>
              <p:nvPr/>
            </p:nvSpPr>
            <p:spPr>
              <a:xfrm>
                <a:off x="5266993" y="2556191"/>
                <a:ext cx="694185" cy="482910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500">
                  <a:latin typeface="Terpel-Sans-Regular" panose="00000500000000000000" pitchFamily="2" charset="0"/>
                </a:endParaRPr>
              </a:p>
            </p:txBody>
          </p:sp>
          <p:sp>
            <p:nvSpPr>
              <p:cNvPr id="96" name="object 22">
                <a:extLst>
                  <a:ext uri="{FF2B5EF4-FFF2-40B4-BE49-F238E27FC236}">
                    <a16:creationId xmlns:a16="http://schemas.microsoft.com/office/drawing/2014/main" id="{55A81198-237F-1941-F7A5-FBA3EFCAA7DB}"/>
                  </a:ext>
                </a:extLst>
              </p:cNvPr>
              <p:cNvSpPr/>
              <p:nvPr/>
            </p:nvSpPr>
            <p:spPr>
              <a:xfrm>
                <a:off x="-3283850" y="2556191"/>
                <a:ext cx="724365" cy="482910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500" dirty="0">
                  <a:latin typeface="Terpel-Sans-Regular" panose="00000500000000000000" pitchFamily="2" charset="0"/>
                </a:endParaRPr>
              </a:p>
            </p:txBody>
          </p:sp>
          <p:sp>
            <p:nvSpPr>
              <p:cNvPr id="97" name="object 25">
                <a:extLst>
                  <a:ext uri="{FF2B5EF4-FFF2-40B4-BE49-F238E27FC236}">
                    <a16:creationId xmlns:a16="http://schemas.microsoft.com/office/drawing/2014/main" id="{D7ACA19A-0DFC-4652-7F2E-3CF3364103AA}"/>
                  </a:ext>
                </a:extLst>
              </p:cNvPr>
              <p:cNvSpPr/>
              <p:nvPr/>
            </p:nvSpPr>
            <p:spPr>
              <a:xfrm>
                <a:off x="13816258" y="2556191"/>
                <a:ext cx="694185" cy="482910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500">
                  <a:latin typeface="Terpel-Sans-Regular" panose="00000500000000000000" pitchFamily="2" charset="0"/>
                </a:endParaRPr>
              </a:p>
            </p:txBody>
          </p:sp>
          <p:sp>
            <p:nvSpPr>
              <p:cNvPr id="98" name="object 13">
                <a:extLst>
                  <a:ext uri="{FF2B5EF4-FFF2-40B4-BE49-F238E27FC236}">
                    <a16:creationId xmlns:a16="http://schemas.microsoft.com/office/drawing/2014/main" id="{1067407C-DB39-CA52-83AC-8FA280BA5171}"/>
                  </a:ext>
                </a:extLst>
              </p:cNvPr>
              <p:cNvSpPr/>
              <p:nvPr/>
            </p:nvSpPr>
            <p:spPr>
              <a:xfrm>
                <a:off x="-7540016" y="2556191"/>
                <a:ext cx="694185" cy="482910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500">
                  <a:latin typeface="Terpel-Sans-Regular" panose="00000500000000000000" pitchFamily="2" charset="0"/>
                </a:endParaRPr>
              </a:p>
            </p:txBody>
          </p:sp>
          <p:sp>
            <p:nvSpPr>
              <p:cNvPr id="100" name="object 19">
                <a:extLst>
                  <a:ext uri="{FF2B5EF4-FFF2-40B4-BE49-F238E27FC236}">
                    <a16:creationId xmlns:a16="http://schemas.microsoft.com/office/drawing/2014/main" id="{F5A1AE96-CB94-F64F-A0E4-71596476DBF4}"/>
                  </a:ext>
                </a:extLst>
              </p:cNvPr>
              <p:cNvSpPr/>
              <p:nvPr/>
            </p:nvSpPr>
            <p:spPr>
              <a:xfrm>
                <a:off x="9460772" y="2556191"/>
                <a:ext cx="694185" cy="482910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500" dirty="0">
                  <a:latin typeface="Terpel-Sans-Regular" panose="00000500000000000000" pitchFamily="2" charset="0"/>
                </a:endParaRPr>
              </a:p>
            </p:txBody>
          </p:sp>
          <p:sp>
            <p:nvSpPr>
              <p:cNvPr id="104" name="object 19">
                <a:extLst>
                  <a:ext uri="{FF2B5EF4-FFF2-40B4-BE49-F238E27FC236}">
                    <a16:creationId xmlns:a16="http://schemas.microsoft.com/office/drawing/2014/main" id="{77E5DF04-FF85-0850-7141-45F4368CFB18}"/>
                  </a:ext>
                </a:extLst>
              </p:cNvPr>
              <p:cNvSpPr/>
              <p:nvPr/>
            </p:nvSpPr>
            <p:spPr>
              <a:xfrm>
                <a:off x="18087514" y="2556191"/>
                <a:ext cx="694185" cy="482910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500">
                  <a:latin typeface="Terpel-Sans-Regular" panose="00000500000000000000" pitchFamily="2" charset="0"/>
                </a:endParaRPr>
              </a:p>
            </p:txBody>
          </p:sp>
        </p:grpSp>
        <p:sp>
          <p:nvSpPr>
            <p:cNvPr id="72" name="CuadroTexto 71">
              <a:extLst>
                <a:ext uri="{FF2B5EF4-FFF2-40B4-BE49-F238E27FC236}">
                  <a16:creationId xmlns:a16="http://schemas.microsoft.com/office/drawing/2014/main" id="{F462F26A-F853-26F7-C3A3-99D218F8D53B}"/>
                </a:ext>
              </a:extLst>
            </p:cNvPr>
            <p:cNvSpPr txBox="1"/>
            <p:nvPr/>
          </p:nvSpPr>
          <p:spPr>
            <a:xfrm>
              <a:off x="12712700" y="2728387"/>
              <a:ext cx="1985211" cy="640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Inversiones </a:t>
              </a:r>
            </a:p>
            <a:p>
              <a:pPr algn="ctr"/>
              <a:r>
                <a:rPr lang="es-CO" sz="7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Valin</a:t>
              </a:r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S.A.S.</a:t>
              </a:r>
            </a:p>
          </p:txBody>
        </p:sp>
        <p:sp>
          <p:nvSpPr>
            <p:cNvPr id="75" name="CuadroTexto 74">
              <a:extLst>
                <a:ext uri="{FF2B5EF4-FFF2-40B4-BE49-F238E27FC236}">
                  <a16:creationId xmlns:a16="http://schemas.microsoft.com/office/drawing/2014/main" id="{69947E24-2EF5-F4A3-76E6-9230F09C0905}"/>
                </a:ext>
              </a:extLst>
            </p:cNvPr>
            <p:cNvSpPr txBox="1"/>
            <p:nvPr/>
          </p:nvSpPr>
          <p:spPr>
            <a:xfrm>
              <a:off x="3183690" y="2851497"/>
              <a:ext cx="1985211" cy="416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7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Wayco</a:t>
              </a:r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</a:t>
              </a:r>
              <a:r>
                <a:rPr lang="es-CO" sz="7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Int</a:t>
              </a:r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.</a:t>
              </a:r>
            </a:p>
          </p:txBody>
        </p:sp>
        <p:sp>
          <p:nvSpPr>
            <p:cNvPr id="76" name="CuadroTexto 75">
              <a:extLst>
                <a:ext uri="{FF2B5EF4-FFF2-40B4-BE49-F238E27FC236}">
                  <a16:creationId xmlns:a16="http://schemas.microsoft.com/office/drawing/2014/main" id="{9C8E1A2A-907A-ABB7-9C77-301DD77630B3}"/>
                </a:ext>
              </a:extLst>
            </p:cNvPr>
            <p:cNvSpPr txBox="1"/>
            <p:nvPr/>
          </p:nvSpPr>
          <p:spPr>
            <a:xfrm>
              <a:off x="10330446" y="2851497"/>
              <a:ext cx="1962078" cy="640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7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Mediterraneo</a:t>
              </a:r>
              <a:r>
                <a:rPr lang="es-MX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Fondo de Inversión Privado</a:t>
              </a:r>
              <a:endParaRPr lang="es-CO" sz="700" dirty="0">
                <a:solidFill>
                  <a:srgbClr val="F3FFFF"/>
                </a:solidFill>
                <a:latin typeface="Terpel-Sans-Medium-Condensed" pitchFamily="2" charset="0"/>
                <a:cs typeface="Arial"/>
              </a:endParaRPr>
            </a:p>
          </p:txBody>
        </p:sp>
        <p:sp>
          <p:nvSpPr>
            <p:cNvPr id="77" name="CuadroTexto 76">
              <a:extLst>
                <a:ext uri="{FF2B5EF4-FFF2-40B4-BE49-F238E27FC236}">
                  <a16:creationId xmlns:a16="http://schemas.microsoft.com/office/drawing/2014/main" id="{3DBAD6DD-C5E9-56D9-222A-C3486500904E}"/>
                </a:ext>
              </a:extLst>
            </p:cNvPr>
            <p:cNvSpPr txBox="1"/>
            <p:nvPr/>
          </p:nvSpPr>
          <p:spPr>
            <a:xfrm>
              <a:off x="5565941" y="2851497"/>
              <a:ext cx="1985211" cy="416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7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Radysade</a:t>
              </a:r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S.A.S.</a:t>
              </a:r>
            </a:p>
          </p:txBody>
        </p:sp>
        <p:sp>
          <p:nvSpPr>
            <p:cNvPr id="78" name="CuadroTexto 77">
              <a:extLst>
                <a:ext uri="{FF2B5EF4-FFF2-40B4-BE49-F238E27FC236}">
                  <a16:creationId xmlns:a16="http://schemas.microsoft.com/office/drawing/2014/main" id="{FB030730-1DB4-2DD2-D73D-9ABD5E7AADAF}"/>
                </a:ext>
              </a:extLst>
            </p:cNvPr>
            <p:cNvSpPr txBox="1"/>
            <p:nvPr/>
          </p:nvSpPr>
          <p:spPr>
            <a:xfrm>
              <a:off x="801436" y="2728387"/>
              <a:ext cx="1985211" cy="640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7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Gomjar</a:t>
              </a:r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y CIA </a:t>
              </a:r>
            </a:p>
            <a:p>
              <a:pPr algn="ctr"/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S. EN C.A.</a:t>
              </a:r>
            </a:p>
          </p:txBody>
        </p:sp>
        <p:sp>
          <p:nvSpPr>
            <p:cNvPr id="79" name="CuadroTexto 78">
              <a:extLst>
                <a:ext uri="{FF2B5EF4-FFF2-40B4-BE49-F238E27FC236}">
                  <a16:creationId xmlns:a16="http://schemas.microsoft.com/office/drawing/2014/main" id="{16CE55B0-409B-B28E-A97D-EFBC604B5232}"/>
                </a:ext>
              </a:extLst>
            </p:cNvPr>
            <p:cNvSpPr txBox="1"/>
            <p:nvPr/>
          </p:nvSpPr>
          <p:spPr>
            <a:xfrm>
              <a:off x="15094953" y="2728387"/>
              <a:ext cx="1985211" cy="640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Copec </a:t>
              </a:r>
              <a:r>
                <a:rPr lang="es-CO" sz="7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Overseas</a:t>
              </a:r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</a:t>
              </a:r>
            </a:p>
            <a:p>
              <a:pPr algn="ctr"/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SPA</a:t>
              </a:r>
            </a:p>
          </p:txBody>
        </p:sp>
        <p:sp>
          <p:nvSpPr>
            <p:cNvPr id="80" name="CuadroTexto 79">
              <a:extLst>
                <a:ext uri="{FF2B5EF4-FFF2-40B4-BE49-F238E27FC236}">
                  <a16:creationId xmlns:a16="http://schemas.microsoft.com/office/drawing/2014/main" id="{70AEB75C-E9FC-5502-A4DD-B9DDB2D7CFBD}"/>
                </a:ext>
              </a:extLst>
            </p:cNvPr>
            <p:cNvSpPr txBox="1"/>
            <p:nvPr/>
          </p:nvSpPr>
          <p:spPr>
            <a:xfrm>
              <a:off x="7943380" y="2851497"/>
              <a:ext cx="1985211" cy="416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7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Copec</a:t>
              </a:r>
            </a:p>
          </p:txBody>
        </p:sp>
        <p:cxnSp>
          <p:nvCxnSpPr>
            <p:cNvPr id="81" name="Conector angular 80">
              <a:extLst>
                <a:ext uri="{FF2B5EF4-FFF2-40B4-BE49-F238E27FC236}">
                  <a16:creationId xmlns:a16="http://schemas.microsoft.com/office/drawing/2014/main" id="{21923A62-E63E-D5A4-5111-D53EB03C3453}"/>
                </a:ext>
              </a:extLst>
            </p:cNvPr>
            <p:cNvCxnSpPr>
              <a:stCxn id="106" idx="1"/>
              <a:endCxn id="72" idx="2"/>
            </p:cNvCxnSpPr>
            <p:nvPr/>
          </p:nvCxnSpPr>
          <p:spPr>
            <a:xfrm rot="5400000" flipH="1" flipV="1">
              <a:off x="7749452" y="-2586705"/>
              <a:ext cx="439" cy="11911264"/>
            </a:xfrm>
            <a:prstGeom prst="bentConnector3">
              <a:avLst>
                <a:gd name="adj1" fmla="val -105331754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ector angular 81">
              <a:extLst>
                <a:ext uri="{FF2B5EF4-FFF2-40B4-BE49-F238E27FC236}">
                  <a16:creationId xmlns:a16="http://schemas.microsoft.com/office/drawing/2014/main" id="{8372E8D8-436A-1B25-DC93-F811E16B6AC4}"/>
                </a:ext>
              </a:extLst>
            </p:cNvPr>
            <p:cNvCxnSpPr>
              <a:cxnSpLocks/>
              <a:stCxn id="107" idx="1"/>
              <a:endCxn id="110" idx="1"/>
            </p:cNvCxnSpPr>
            <p:nvPr/>
          </p:nvCxnSpPr>
          <p:spPr>
            <a:xfrm rot="16200000" flipH="1">
              <a:off x="7749673" y="-204233"/>
              <a:ext cx="12700" cy="7146757"/>
            </a:xfrm>
            <a:prstGeom prst="bentConnector3">
              <a:avLst>
                <a:gd name="adj1" fmla="val 3651999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ector angular 82">
              <a:extLst>
                <a:ext uri="{FF2B5EF4-FFF2-40B4-BE49-F238E27FC236}">
                  <a16:creationId xmlns:a16="http://schemas.microsoft.com/office/drawing/2014/main" id="{C26D9D1F-2A3F-7E24-8A9C-C8BD08D78B24}"/>
                </a:ext>
              </a:extLst>
            </p:cNvPr>
            <p:cNvCxnSpPr>
              <a:stCxn id="108" idx="1"/>
              <a:endCxn id="109" idx="1"/>
            </p:cNvCxnSpPr>
            <p:nvPr/>
          </p:nvCxnSpPr>
          <p:spPr>
            <a:xfrm rot="16200000" flipH="1">
              <a:off x="7749673" y="2178019"/>
              <a:ext cx="12700" cy="2382253"/>
            </a:xfrm>
            <a:prstGeom prst="bentConnector3">
              <a:avLst>
                <a:gd name="adj1" fmla="val 3704030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8A96AD05-E1AC-FA20-BD66-00BFF7AC8BE5}"/>
                </a:ext>
              </a:extLst>
            </p:cNvPr>
            <p:cNvSpPr txBox="1"/>
            <p:nvPr/>
          </p:nvSpPr>
          <p:spPr>
            <a:xfrm>
              <a:off x="12712700" y="3923081"/>
              <a:ext cx="1985211" cy="480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900" b="1" dirty="0">
                  <a:solidFill>
                    <a:srgbClr val="1A3A42"/>
                  </a:solidFill>
                  <a:latin typeface="Terpel-Sans-ExtraBold-Condensed" pitchFamily="2" charset="0"/>
                  <a:cs typeface="Arial"/>
                </a:rPr>
                <a:t>3,1%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FE3997A3-EFAF-AAFC-1532-B260E316208E}"/>
                </a:ext>
              </a:extLst>
            </p:cNvPr>
            <p:cNvSpPr txBox="1"/>
            <p:nvPr/>
          </p:nvSpPr>
          <p:spPr>
            <a:xfrm>
              <a:off x="3183690" y="3923081"/>
              <a:ext cx="1985211" cy="480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900" b="1" dirty="0">
                  <a:solidFill>
                    <a:srgbClr val="1A3A42"/>
                  </a:solidFill>
                  <a:latin typeface="Terpel-Sans-ExtraBold-Condensed" pitchFamily="2" charset="0"/>
                  <a:cs typeface="Arial"/>
                </a:rPr>
                <a:t>2,4%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7424417B-E0B0-6E96-0509-3A20806DB695}"/>
                </a:ext>
              </a:extLst>
            </p:cNvPr>
            <p:cNvSpPr txBox="1"/>
            <p:nvPr/>
          </p:nvSpPr>
          <p:spPr>
            <a:xfrm>
              <a:off x="10330446" y="3923081"/>
              <a:ext cx="1962078" cy="480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900" b="1" dirty="0">
                  <a:solidFill>
                    <a:srgbClr val="1A3A42"/>
                  </a:solidFill>
                  <a:latin typeface="Terpel-Sans-ExtraBold-Condensed" pitchFamily="2" charset="0"/>
                  <a:cs typeface="Arial"/>
                </a:rPr>
                <a:t>4,3%</a:t>
              </a:r>
            </a:p>
          </p:txBody>
        </p:sp>
        <p:sp>
          <p:nvSpPr>
            <p:cNvPr id="87" name="CuadroTexto 86">
              <a:extLst>
                <a:ext uri="{FF2B5EF4-FFF2-40B4-BE49-F238E27FC236}">
                  <a16:creationId xmlns:a16="http://schemas.microsoft.com/office/drawing/2014/main" id="{2008D85D-6DAC-9946-1D40-D27849CB1A19}"/>
                </a:ext>
              </a:extLst>
            </p:cNvPr>
            <p:cNvSpPr txBox="1"/>
            <p:nvPr/>
          </p:nvSpPr>
          <p:spPr>
            <a:xfrm>
              <a:off x="5565941" y="3923081"/>
              <a:ext cx="1985211" cy="480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900" b="1" dirty="0">
                  <a:solidFill>
                    <a:srgbClr val="1A3A42"/>
                  </a:solidFill>
                  <a:latin typeface="Terpel-Sans-ExtraBold-Condensed" pitchFamily="2" charset="0"/>
                  <a:cs typeface="Arial"/>
                </a:rPr>
                <a:t>2,9%</a:t>
              </a:r>
            </a:p>
          </p:txBody>
        </p:sp>
        <p:sp>
          <p:nvSpPr>
            <p:cNvPr id="88" name="CuadroTexto 87">
              <a:extLst>
                <a:ext uri="{FF2B5EF4-FFF2-40B4-BE49-F238E27FC236}">
                  <a16:creationId xmlns:a16="http://schemas.microsoft.com/office/drawing/2014/main" id="{800DAD6D-CBC6-D3BC-D0C5-DB02D4EA6C54}"/>
                </a:ext>
              </a:extLst>
            </p:cNvPr>
            <p:cNvSpPr txBox="1"/>
            <p:nvPr/>
          </p:nvSpPr>
          <p:spPr>
            <a:xfrm>
              <a:off x="801436" y="3923081"/>
              <a:ext cx="1985211" cy="480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900" b="1" dirty="0">
                  <a:solidFill>
                    <a:srgbClr val="1A3A42"/>
                  </a:solidFill>
                  <a:latin typeface="Terpel-Sans-ExtraBold-Condensed" pitchFamily="2" charset="0"/>
                  <a:cs typeface="Arial"/>
                </a:rPr>
                <a:t>2,5%</a:t>
              </a:r>
            </a:p>
          </p:txBody>
        </p: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C7057EDB-FA30-D647-16A1-A0D8775AA325}"/>
                </a:ext>
              </a:extLst>
            </p:cNvPr>
            <p:cNvSpPr txBox="1"/>
            <p:nvPr/>
          </p:nvSpPr>
          <p:spPr>
            <a:xfrm>
              <a:off x="7943380" y="3923081"/>
              <a:ext cx="1985211" cy="480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900" b="1" dirty="0">
                  <a:solidFill>
                    <a:srgbClr val="1A3A42"/>
                  </a:solidFill>
                  <a:latin typeface="Terpel-Sans-Black-Condensed" pitchFamily="2" charset="0"/>
                  <a:cs typeface="Arial"/>
                </a:rPr>
                <a:t>56,2%</a:t>
              </a:r>
            </a:p>
          </p:txBody>
        </p:sp>
        <p:sp>
          <p:nvSpPr>
            <p:cNvPr id="90" name="CuadroTexto 89">
              <a:extLst>
                <a:ext uri="{FF2B5EF4-FFF2-40B4-BE49-F238E27FC236}">
                  <a16:creationId xmlns:a16="http://schemas.microsoft.com/office/drawing/2014/main" id="{0422ECA7-02B0-7D71-A27C-A25DE19EA38C}"/>
                </a:ext>
              </a:extLst>
            </p:cNvPr>
            <p:cNvSpPr txBox="1"/>
            <p:nvPr/>
          </p:nvSpPr>
          <p:spPr>
            <a:xfrm>
              <a:off x="15088254" y="3923081"/>
              <a:ext cx="1985211" cy="480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900" b="1" dirty="0">
                  <a:solidFill>
                    <a:srgbClr val="1A3A42"/>
                  </a:solidFill>
                  <a:latin typeface="Terpel-Sans-ExtraBold-Condensed" pitchFamily="2" charset="0"/>
                  <a:cs typeface="Arial"/>
                </a:rPr>
                <a:t>2,3%</a:t>
              </a:r>
            </a:p>
          </p:txBody>
        </p:sp>
        <p:cxnSp>
          <p:nvCxnSpPr>
            <p:cNvPr id="91" name="Conector angular 90">
              <a:extLst>
                <a:ext uri="{FF2B5EF4-FFF2-40B4-BE49-F238E27FC236}">
                  <a16:creationId xmlns:a16="http://schemas.microsoft.com/office/drawing/2014/main" id="{8AC57289-66A3-3F35-E182-6F96DFD40AE4}"/>
                </a:ext>
              </a:extLst>
            </p:cNvPr>
            <p:cNvCxnSpPr>
              <a:stCxn id="112" idx="1"/>
              <a:endCxn id="109" idx="1"/>
            </p:cNvCxnSpPr>
            <p:nvPr/>
          </p:nvCxnSpPr>
          <p:spPr>
            <a:xfrm rot="5400000">
              <a:off x="12514179" y="-204233"/>
              <a:ext cx="12700" cy="7146758"/>
            </a:xfrm>
            <a:prstGeom prst="bentConnector3">
              <a:avLst>
                <a:gd name="adj1" fmla="val 3734404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3" name="CuadroTexto 322">
            <a:extLst>
              <a:ext uri="{FF2B5EF4-FFF2-40B4-BE49-F238E27FC236}">
                <a16:creationId xmlns:a16="http://schemas.microsoft.com/office/drawing/2014/main" id="{12519A6F-5C4D-F78F-BDE2-120B9D4B96E7}"/>
              </a:ext>
            </a:extLst>
          </p:cNvPr>
          <p:cNvSpPr txBox="1"/>
          <p:nvPr/>
        </p:nvSpPr>
        <p:spPr>
          <a:xfrm>
            <a:off x="34637" y="4705351"/>
            <a:ext cx="202276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1A3A42"/>
                </a:solidFill>
                <a:effectLst/>
                <a:latin typeface="Terpel-Sans-Bold-Condensed" pitchFamily="2" charset="0"/>
              </a:rPr>
              <a:t>*Direct and indirect participation</a:t>
            </a:r>
          </a:p>
          <a:p>
            <a:r>
              <a:rPr lang="en-US" sz="1050" b="1" dirty="0">
                <a:solidFill>
                  <a:srgbClr val="1A3A42"/>
                </a:solidFill>
                <a:effectLst/>
                <a:latin typeface="Terpel-Sans-Bold-Condensed" pitchFamily="2" charset="0"/>
              </a:rPr>
              <a:t>through subsidiaries</a:t>
            </a:r>
            <a:endParaRPr lang="es-CO" sz="1050" b="1" dirty="0">
              <a:solidFill>
                <a:srgbClr val="1A3A42"/>
              </a:solidFill>
              <a:latin typeface="Terpel-Sans-Bold-Condensed" pitchFamily="2" charset="0"/>
            </a:endParaRPr>
          </a:p>
          <a:p>
            <a:endParaRPr lang="es-CO" sz="1050" b="1" dirty="0">
              <a:solidFill>
                <a:srgbClr val="1A3A42"/>
              </a:solidFill>
              <a:latin typeface="Terpel-Sans-Bold-Condensed" pitchFamily="2" charset="0"/>
            </a:endParaRPr>
          </a:p>
        </p:txBody>
      </p:sp>
      <p:grpSp>
        <p:nvGrpSpPr>
          <p:cNvPr id="326" name="Grupo 325">
            <a:extLst>
              <a:ext uri="{FF2B5EF4-FFF2-40B4-BE49-F238E27FC236}">
                <a16:creationId xmlns:a16="http://schemas.microsoft.com/office/drawing/2014/main" id="{C2B09785-032F-3A79-552C-DD92098E177C}"/>
              </a:ext>
            </a:extLst>
          </p:cNvPr>
          <p:cNvGrpSpPr/>
          <p:nvPr/>
        </p:nvGrpSpPr>
        <p:grpSpPr>
          <a:xfrm>
            <a:off x="3233212" y="2408386"/>
            <a:ext cx="2712214" cy="564963"/>
            <a:chOff x="6119465" y="4400789"/>
            <a:chExt cx="5642670" cy="1175386"/>
          </a:xfrm>
        </p:grpSpPr>
        <p:grpSp>
          <p:nvGrpSpPr>
            <p:cNvPr id="63" name="Grupo 62">
              <a:extLst>
                <a:ext uri="{FF2B5EF4-FFF2-40B4-BE49-F238E27FC236}">
                  <a16:creationId xmlns:a16="http://schemas.microsoft.com/office/drawing/2014/main" id="{28BA2B57-389B-9898-BD31-ABECD26E6E14}"/>
                </a:ext>
              </a:extLst>
            </p:cNvPr>
            <p:cNvGrpSpPr/>
            <p:nvPr/>
          </p:nvGrpSpPr>
          <p:grpSpPr>
            <a:xfrm>
              <a:off x="6119465" y="4400789"/>
              <a:ext cx="5642670" cy="1175386"/>
              <a:chOff x="6051518" y="5029200"/>
              <a:chExt cx="5642670" cy="1175386"/>
            </a:xfrm>
          </p:grpSpPr>
          <p:sp>
            <p:nvSpPr>
              <p:cNvPr id="64" name="Recortar rectángulo de una esquina 63">
                <a:extLst>
                  <a:ext uri="{FF2B5EF4-FFF2-40B4-BE49-F238E27FC236}">
                    <a16:creationId xmlns:a16="http://schemas.microsoft.com/office/drawing/2014/main" id="{86746DE8-9B44-7101-6BBF-FB4256D00271}"/>
                  </a:ext>
                </a:extLst>
              </p:cNvPr>
              <p:cNvSpPr/>
              <p:nvPr/>
            </p:nvSpPr>
            <p:spPr>
              <a:xfrm>
                <a:off x="6073072" y="5029200"/>
                <a:ext cx="1985210" cy="1143000"/>
              </a:xfrm>
              <a:prstGeom prst="snip1Rect">
                <a:avLst>
                  <a:gd name="adj" fmla="val 37193"/>
                </a:avLst>
              </a:prstGeom>
              <a:solidFill>
                <a:srgbClr val="FF081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sz="500"/>
              </a:p>
            </p:txBody>
          </p:sp>
          <p:sp>
            <p:nvSpPr>
              <p:cNvPr id="67" name="CuadroTexto 66">
                <a:extLst>
                  <a:ext uri="{FF2B5EF4-FFF2-40B4-BE49-F238E27FC236}">
                    <a16:creationId xmlns:a16="http://schemas.microsoft.com/office/drawing/2014/main" id="{0BFAA775-4592-8B06-5221-F0B6E1C05352}"/>
                  </a:ext>
                </a:extLst>
              </p:cNvPr>
              <p:cNvSpPr txBox="1"/>
              <p:nvPr/>
            </p:nvSpPr>
            <p:spPr>
              <a:xfrm>
                <a:off x="6051518" y="5052012"/>
                <a:ext cx="1985210" cy="1152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CO" sz="1000" dirty="0" err="1">
                    <a:solidFill>
                      <a:srgbClr val="F3FFFF"/>
                    </a:solidFill>
                    <a:latin typeface="Terpel-Sans-Medium-Condensed" pitchFamily="2" charset="0"/>
                    <a:cs typeface="Arial"/>
                  </a:rPr>
                  <a:t>Other</a:t>
                </a:r>
                <a:r>
                  <a:rPr lang="es-CO" sz="1000" dirty="0">
                    <a:solidFill>
                      <a:srgbClr val="F3FFFF"/>
                    </a:solidFill>
                    <a:latin typeface="Terpel-Sans-Medium-Condensed" pitchFamily="2" charset="0"/>
                    <a:cs typeface="Arial"/>
                  </a:rPr>
                  <a:t> </a:t>
                </a:r>
                <a:r>
                  <a:rPr lang="es-CO" sz="1000" dirty="0" err="1">
                    <a:solidFill>
                      <a:srgbClr val="F3FFFF"/>
                    </a:solidFill>
                    <a:latin typeface="Terpel-Sans-Medium-Condensed" pitchFamily="2" charset="0"/>
                    <a:cs typeface="Arial"/>
                  </a:rPr>
                  <a:t>shareholders</a:t>
                </a:r>
                <a:endParaRPr lang="es-CO" sz="10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endParaRPr>
              </a:p>
              <a:p>
                <a:pPr algn="ctr"/>
                <a:r>
                  <a:rPr lang="es-CO" sz="1000" dirty="0">
                    <a:solidFill>
                      <a:srgbClr val="F3FFFF"/>
                    </a:solidFill>
                    <a:latin typeface="Terpel-Sans-Medium-Condensed" pitchFamily="2" charset="0"/>
                    <a:cs typeface="Arial"/>
                  </a:rPr>
                  <a:t>26,3%</a:t>
                </a:r>
              </a:p>
            </p:txBody>
          </p:sp>
          <p:pic>
            <p:nvPicPr>
              <p:cNvPr id="68" name="Imagen 67">
                <a:extLst>
                  <a:ext uri="{FF2B5EF4-FFF2-40B4-BE49-F238E27FC236}">
                    <a16:creationId xmlns:a16="http://schemas.microsoft.com/office/drawing/2014/main" id="{4E97DCF3-F58D-F214-A837-DB58502BC3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893838" y="5039609"/>
                <a:ext cx="2800350" cy="1122180"/>
              </a:xfrm>
              <a:prstGeom prst="rect">
                <a:avLst/>
              </a:prstGeom>
            </p:spPr>
          </p:pic>
        </p:grpSp>
        <p:cxnSp>
          <p:nvCxnSpPr>
            <p:cNvPr id="324" name="Conector angular 323">
              <a:extLst>
                <a:ext uri="{FF2B5EF4-FFF2-40B4-BE49-F238E27FC236}">
                  <a16:creationId xmlns:a16="http://schemas.microsoft.com/office/drawing/2014/main" id="{E8A506D5-9E73-A1F8-B038-C68C2E6A03E5}"/>
                </a:ext>
              </a:extLst>
            </p:cNvPr>
            <p:cNvCxnSpPr>
              <a:stCxn id="64" idx="0"/>
              <a:endCxn id="68" idx="1"/>
            </p:cNvCxnSpPr>
            <p:nvPr/>
          </p:nvCxnSpPr>
          <p:spPr>
            <a:xfrm flipV="1">
              <a:off x="8126229" y="4972288"/>
              <a:ext cx="835556" cy="1"/>
            </a:xfrm>
            <a:prstGeom prst="bentConnector3">
              <a:avLst/>
            </a:prstGeom>
            <a:ln w="19050">
              <a:solidFill>
                <a:srgbClr val="FF081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8" name="Grupo 347">
            <a:extLst>
              <a:ext uri="{FF2B5EF4-FFF2-40B4-BE49-F238E27FC236}">
                <a16:creationId xmlns:a16="http://schemas.microsoft.com/office/drawing/2014/main" id="{7B72C0D3-E8B1-2D11-C4C3-9C41F437B8E7}"/>
              </a:ext>
            </a:extLst>
          </p:cNvPr>
          <p:cNvGrpSpPr/>
          <p:nvPr/>
        </p:nvGrpSpPr>
        <p:grpSpPr>
          <a:xfrm>
            <a:off x="157610" y="3149909"/>
            <a:ext cx="8824151" cy="1967282"/>
            <a:chOff x="91249" y="3149909"/>
            <a:chExt cx="9662351" cy="1967282"/>
          </a:xfrm>
        </p:grpSpPr>
        <p:sp>
          <p:nvSpPr>
            <p:cNvPr id="337" name="Recortar rectángulo de una esquina 336">
              <a:extLst>
                <a:ext uri="{FF2B5EF4-FFF2-40B4-BE49-F238E27FC236}">
                  <a16:creationId xmlns:a16="http://schemas.microsoft.com/office/drawing/2014/main" id="{00B0B77D-CDC1-A986-8F62-E3AAF0994C1F}"/>
                </a:ext>
              </a:extLst>
            </p:cNvPr>
            <p:cNvSpPr/>
            <p:nvPr/>
          </p:nvSpPr>
          <p:spPr>
            <a:xfrm>
              <a:off x="9151406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60" name="Recortar rectángulo de una esquina 59">
              <a:extLst>
                <a:ext uri="{FF2B5EF4-FFF2-40B4-BE49-F238E27FC236}">
                  <a16:creationId xmlns:a16="http://schemas.microsoft.com/office/drawing/2014/main" id="{DF4D54C8-BA38-445F-D45F-392F4E105050}"/>
                </a:ext>
              </a:extLst>
            </p:cNvPr>
            <p:cNvSpPr/>
            <p:nvPr/>
          </p:nvSpPr>
          <p:spPr>
            <a:xfrm>
              <a:off x="4274346" y="4616405"/>
              <a:ext cx="590681" cy="365527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14" name="Recortar rectángulo de una esquina 113">
              <a:extLst>
                <a:ext uri="{FF2B5EF4-FFF2-40B4-BE49-F238E27FC236}">
                  <a16:creationId xmlns:a16="http://schemas.microsoft.com/office/drawing/2014/main" id="{5CDE2CBD-EE39-7570-C74D-A991E360D399}"/>
                </a:ext>
              </a:extLst>
            </p:cNvPr>
            <p:cNvSpPr/>
            <p:nvPr/>
          </p:nvSpPr>
          <p:spPr>
            <a:xfrm>
              <a:off x="91249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15" name="Recortar rectángulo de una esquina 114">
              <a:extLst>
                <a:ext uri="{FF2B5EF4-FFF2-40B4-BE49-F238E27FC236}">
                  <a16:creationId xmlns:a16="http://schemas.microsoft.com/office/drawing/2014/main" id="{FF01B74C-C55A-6EF8-B30D-DF7A18C992F3}"/>
                </a:ext>
              </a:extLst>
            </p:cNvPr>
            <p:cNvSpPr/>
            <p:nvPr/>
          </p:nvSpPr>
          <p:spPr>
            <a:xfrm>
              <a:off x="788432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16" name="Recortar rectángulo de una esquina 115">
              <a:extLst>
                <a:ext uri="{FF2B5EF4-FFF2-40B4-BE49-F238E27FC236}">
                  <a16:creationId xmlns:a16="http://schemas.microsoft.com/office/drawing/2014/main" id="{F4D2A3AE-07E0-E399-CA6F-463ABBCC69BB}"/>
                </a:ext>
              </a:extLst>
            </p:cNvPr>
            <p:cNvSpPr/>
            <p:nvPr/>
          </p:nvSpPr>
          <p:spPr>
            <a:xfrm>
              <a:off x="1485615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17" name="Recortar rectángulo de una esquina 116">
              <a:extLst>
                <a:ext uri="{FF2B5EF4-FFF2-40B4-BE49-F238E27FC236}">
                  <a16:creationId xmlns:a16="http://schemas.microsoft.com/office/drawing/2014/main" id="{5BBC7949-BFA4-7B07-2E3D-4E5B88E781EA}"/>
                </a:ext>
              </a:extLst>
            </p:cNvPr>
            <p:cNvSpPr/>
            <p:nvPr/>
          </p:nvSpPr>
          <p:spPr>
            <a:xfrm>
              <a:off x="2182797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18" name="Recortar rectángulo de una esquina 117">
              <a:extLst>
                <a:ext uri="{FF2B5EF4-FFF2-40B4-BE49-F238E27FC236}">
                  <a16:creationId xmlns:a16="http://schemas.microsoft.com/office/drawing/2014/main" id="{FB2834DF-290C-804D-57A6-18031B208D52}"/>
                </a:ext>
              </a:extLst>
            </p:cNvPr>
            <p:cNvSpPr/>
            <p:nvPr/>
          </p:nvSpPr>
          <p:spPr>
            <a:xfrm>
              <a:off x="2879980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19" name="Recortar rectángulo de una esquina 118">
              <a:extLst>
                <a:ext uri="{FF2B5EF4-FFF2-40B4-BE49-F238E27FC236}">
                  <a16:creationId xmlns:a16="http://schemas.microsoft.com/office/drawing/2014/main" id="{73D4CB92-ACC3-644D-7BE6-D2318577DB6E}"/>
                </a:ext>
              </a:extLst>
            </p:cNvPr>
            <p:cNvSpPr/>
            <p:nvPr/>
          </p:nvSpPr>
          <p:spPr>
            <a:xfrm>
              <a:off x="3577163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20" name="Recortar rectángulo de una esquina 119">
              <a:extLst>
                <a:ext uri="{FF2B5EF4-FFF2-40B4-BE49-F238E27FC236}">
                  <a16:creationId xmlns:a16="http://schemas.microsoft.com/office/drawing/2014/main" id="{157C17BC-5B93-43B3-E050-B7585C9DC6E2}"/>
                </a:ext>
              </a:extLst>
            </p:cNvPr>
            <p:cNvSpPr/>
            <p:nvPr/>
          </p:nvSpPr>
          <p:spPr>
            <a:xfrm>
              <a:off x="4274346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21" name="Recortar rectángulo de una esquina 120">
              <a:extLst>
                <a:ext uri="{FF2B5EF4-FFF2-40B4-BE49-F238E27FC236}">
                  <a16:creationId xmlns:a16="http://schemas.microsoft.com/office/drawing/2014/main" id="{28F0EBE0-EC4C-3CE2-5060-38F82EA9A35E}"/>
                </a:ext>
              </a:extLst>
            </p:cNvPr>
            <p:cNvSpPr/>
            <p:nvPr/>
          </p:nvSpPr>
          <p:spPr>
            <a:xfrm>
              <a:off x="4971528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23" name="Recortar rectángulo de una esquina 122">
              <a:extLst>
                <a:ext uri="{FF2B5EF4-FFF2-40B4-BE49-F238E27FC236}">
                  <a16:creationId xmlns:a16="http://schemas.microsoft.com/office/drawing/2014/main" id="{CD90AA1A-9AD9-A3E9-D723-A42D74ECBF53}"/>
                </a:ext>
              </a:extLst>
            </p:cNvPr>
            <p:cNvSpPr/>
            <p:nvPr/>
          </p:nvSpPr>
          <p:spPr>
            <a:xfrm>
              <a:off x="5668711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24" name="Recortar rectángulo de una esquina 123">
              <a:extLst>
                <a:ext uri="{FF2B5EF4-FFF2-40B4-BE49-F238E27FC236}">
                  <a16:creationId xmlns:a16="http://schemas.microsoft.com/office/drawing/2014/main" id="{F31E6063-BBA9-7B0B-36DB-50B3CB987766}"/>
                </a:ext>
              </a:extLst>
            </p:cNvPr>
            <p:cNvSpPr/>
            <p:nvPr/>
          </p:nvSpPr>
          <p:spPr>
            <a:xfrm>
              <a:off x="6365894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25" name="Recortar rectángulo de una esquina 124">
              <a:extLst>
                <a:ext uri="{FF2B5EF4-FFF2-40B4-BE49-F238E27FC236}">
                  <a16:creationId xmlns:a16="http://schemas.microsoft.com/office/drawing/2014/main" id="{28C2C8E1-9DB1-E2CD-FDBB-847777E475BA}"/>
                </a:ext>
              </a:extLst>
            </p:cNvPr>
            <p:cNvSpPr/>
            <p:nvPr/>
          </p:nvSpPr>
          <p:spPr>
            <a:xfrm>
              <a:off x="7063077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30" name="Recortar rectángulo de una esquina 129">
              <a:extLst>
                <a:ext uri="{FF2B5EF4-FFF2-40B4-BE49-F238E27FC236}">
                  <a16:creationId xmlns:a16="http://schemas.microsoft.com/office/drawing/2014/main" id="{4D6A8C32-8072-34E6-21EF-9B88455F9BCF}"/>
                </a:ext>
              </a:extLst>
            </p:cNvPr>
            <p:cNvSpPr/>
            <p:nvPr/>
          </p:nvSpPr>
          <p:spPr>
            <a:xfrm>
              <a:off x="7760259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33" name="Recortar rectángulo de una esquina 132">
              <a:extLst>
                <a:ext uri="{FF2B5EF4-FFF2-40B4-BE49-F238E27FC236}">
                  <a16:creationId xmlns:a16="http://schemas.microsoft.com/office/drawing/2014/main" id="{0BCE452C-8768-CC72-0445-C4DA284104B1}"/>
                </a:ext>
              </a:extLst>
            </p:cNvPr>
            <p:cNvSpPr/>
            <p:nvPr/>
          </p:nvSpPr>
          <p:spPr>
            <a:xfrm>
              <a:off x="8457442" y="3434526"/>
              <a:ext cx="590681" cy="464366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134" name="object 30">
              <a:extLst>
                <a:ext uri="{FF2B5EF4-FFF2-40B4-BE49-F238E27FC236}">
                  <a16:creationId xmlns:a16="http://schemas.microsoft.com/office/drawing/2014/main" id="{888DC310-B22A-FBF3-BFFE-BD856D3EAA4C}"/>
                </a:ext>
              </a:extLst>
            </p:cNvPr>
            <p:cNvSpPr txBox="1"/>
            <p:nvPr/>
          </p:nvSpPr>
          <p:spPr>
            <a:xfrm>
              <a:off x="1485614" y="3593993"/>
              <a:ext cx="588077" cy="276999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Inversiones Organización Terpel Chile S.A*</a:t>
              </a:r>
              <a:endParaRPr sz="600" dirty="0">
                <a:solidFill>
                  <a:srgbClr val="F3FFFF"/>
                </a:solidFill>
                <a:latin typeface="Terpel-Sans-Medium-Condensed" pitchFamily="2" charset="0"/>
                <a:cs typeface="Arial"/>
              </a:endParaRPr>
            </a:p>
          </p:txBody>
        </p:sp>
        <p:sp>
          <p:nvSpPr>
            <p:cNvPr id="139" name="object 30">
              <a:extLst>
                <a:ext uri="{FF2B5EF4-FFF2-40B4-BE49-F238E27FC236}">
                  <a16:creationId xmlns:a16="http://schemas.microsoft.com/office/drawing/2014/main" id="{03885062-C146-A7B0-9177-93D854D7A955}"/>
                </a:ext>
              </a:extLst>
            </p:cNvPr>
            <p:cNvSpPr txBox="1"/>
            <p:nvPr/>
          </p:nvSpPr>
          <p:spPr>
            <a:xfrm>
              <a:off x="2180194" y="3627335"/>
              <a:ext cx="590682" cy="210314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 Perú </a:t>
              </a:r>
            </a:p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SAC*</a:t>
              </a:r>
            </a:p>
          </p:txBody>
        </p:sp>
        <p:sp>
          <p:nvSpPr>
            <p:cNvPr id="140" name="object 30">
              <a:extLst>
                <a:ext uri="{FF2B5EF4-FFF2-40B4-BE49-F238E27FC236}">
                  <a16:creationId xmlns:a16="http://schemas.microsoft.com/office/drawing/2014/main" id="{3A66B9C2-5CED-BF0C-323F-9D85796864EE}"/>
                </a:ext>
              </a:extLst>
            </p:cNvPr>
            <p:cNvSpPr txBox="1"/>
            <p:nvPr/>
          </p:nvSpPr>
          <p:spPr>
            <a:xfrm>
              <a:off x="3577163" y="3640159"/>
              <a:ext cx="590682" cy="184666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Organización Terpel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Rep.Domi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*</a:t>
              </a:r>
            </a:p>
          </p:txBody>
        </p:sp>
        <p:sp>
          <p:nvSpPr>
            <p:cNvPr id="141" name="object 30">
              <a:extLst>
                <a:ext uri="{FF2B5EF4-FFF2-40B4-BE49-F238E27FC236}">
                  <a16:creationId xmlns:a16="http://schemas.microsoft.com/office/drawing/2014/main" id="{01936E80-4E69-8764-795E-BFAC03E9546B}"/>
                </a:ext>
              </a:extLst>
            </p:cNvPr>
            <p:cNvSpPr txBox="1"/>
            <p:nvPr/>
          </p:nvSpPr>
          <p:spPr>
            <a:xfrm>
              <a:off x="4980737" y="3640159"/>
              <a:ext cx="590682" cy="184666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Petrolera Nacional S.A (Panamá)</a:t>
              </a:r>
            </a:p>
          </p:txBody>
        </p:sp>
        <p:sp>
          <p:nvSpPr>
            <p:cNvPr id="142" name="object 30">
              <a:extLst>
                <a:ext uri="{FF2B5EF4-FFF2-40B4-BE49-F238E27FC236}">
                  <a16:creationId xmlns:a16="http://schemas.microsoft.com/office/drawing/2014/main" id="{3BB92EEE-4129-E0BB-0DF6-43A351559D50}"/>
                </a:ext>
              </a:extLst>
            </p:cNvPr>
            <p:cNvSpPr txBox="1"/>
            <p:nvPr/>
          </p:nvSpPr>
          <p:spPr>
            <a:xfrm>
              <a:off x="5677005" y="3640159"/>
              <a:ext cx="591595" cy="184666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 Energía S.A.S *</a:t>
              </a:r>
            </a:p>
          </p:txBody>
        </p:sp>
        <p:sp>
          <p:nvSpPr>
            <p:cNvPr id="143" name="object 30">
              <a:extLst>
                <a:ext uri="{FF2B5EF4-FFF2-40B4-BE49-F238E27FC236}">
                  <a16:creationId xmlns:a16="http://schemas.microsoft.com/office/drawing/2014/main" id="{71C57EBF-8FF9-6A6D-B1E2-834943BC581B}"/>
                </a:ext>
              </a:extLst>
            </p:cNvPr>
            <p:cNvSpPr txBox="1"/>
            <p:nvPr/>
          </p:nvSpPr>
          <p:spPr>
            <a:xfrm>
              <a:off x="788431" y="3640159"/>
              <a:ext cx="590682" cy="184666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Terpel-Comercial Ecuador 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Cia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Ltda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*</a:t>
              </a:r>
            </a:p>
          </p:txBody>
        </p:sp>
        <p:sp>
          <p:nvSpPr>
            <p:cNvPr id="144" name="object 30">
              <a:extLst>
                <a:ext uri="{FF2B5EF4-FFF2-40B4-BE49-F238E27FC236}">
                  <a16:creationId xmlns:a16="http://schemas.microsoft.com/office/drawing/2014/main" id="{ECE69888-35C3-CC20-2EA9-D921A5B6FC87}"/>
                </a:ext>
              </a:extLst>
            </p:cNvPr>
            <p:cNvSpPr txBox="1"/>
            <p:nvPr/>
          </p:nvSpPr>
          <p:spPr>
            <a:xfrm>
              <a:off x="6375102" y="3593993"/>
              <a:ext cx="590682" cy="276999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Puertos del Caribe Sociedad Portuaria S.A.*</a:t>
              </a:r>
            </a:p>
          </p:txBody>
        </p:sp>
        <p:sp>
          <p:nvSpPr>
            <p:cNvPr id="145" name="object 30">
              <a:extLst>
                <a:ext uri="{FF2B5EF4-FFF2-40B4-BE49-F238E27FC236}">
                  <a16:creationId xmlns:a16="http://schemas.microsoft.com/office/drawing/2014/main" id="{8887C907-2FB2-15B3-E4B1-64956911D39F}"/>
                </a:ext>
              </a:extLst>
            </p:cNvPr>
            <p:cNvSpPr txBox="1"/>
            <p:nvPr/>
          </p:nvSpPr>
          <p:spPr>
            <a:xfrm>
              <a:off x="7072285" y="3593993"/>
              <a:ext cx="590683" cy="276999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Exportaciones C.I S.A.S</a:t>
              </a:r>
            </a:p>
          </p:txBody>
        </p:sp>
        <p:sp>
          <p:nvSpPr>
            <p:cNvPr id="146" name="object 30">
              <a:extLst>
                <a:ext uri="{FF2B5EF4-FFF2-40B4-BE49-F238E27FC236}">
                  <a16:creationId xmlns:a16="http://schemas.microsoft.com/office/drawing/2014/main" id="{FA014F03-6BF0-9919-DE17-A5A33A41E5B5}"/>
                </a:ext>
              </a:extLst>
            </p:cNvPr>
            <p:cNvSpPr txBox="1"/>
            <p:nvPr/>
          </p:nvSpPr>
          <p:spPr>
            <a:xfrm>
              <a:off x="2879980" y="3593993"/>
              <a:ext cx="590682" cy="276999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Organización Terpel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Corporation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SAC</a:t>
              </a:r>
            </a:p>
          </p:txBody>
        </p:sp>
        <p:sp>
          <p:nvSpPr>
            <p:cNvPr id="152" name="object 30">
              <a:extLst>
                <a:ext uri="{FF2B5EF4-FFF2-40B4-BE49-F238E27FC236}">
                  <a16:creationId xmlns:a16="http://schemas.microsoft.com/office/drawing/2014/main" id="{7972CB6F-C989-1716-A915-50C10D113E2C}"/>
                </a:ext>
              </a:extLst>
            </p:cNvPr>
            <p:cNvSpPr txBox="1"/>
            <p:nvPr/>
          </p:nvSpPr>
          <p:spPr>
            <a:xfrm>
              <a:off x="9162920" y="3683803"/>
              <a:ext cx="590680" cy="92333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Stem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Terpel S.A.S</a:t>
              </a:r>
            </a:p>
          </p:txBody>
        </p:sp>
        <p:sp>
          <p:nvSpPr>
            <p:cNvPr id="158" name="object 30">
              <a:extLst>
                <a:ext uri="{FF2B5EF4-FFF2-40B4-BE49-F238E27FC236}">
                  <a16:creationId xmlns:a16="http://schemas.microsoft.com/office/drawing/2014/main" id="{3419C3BF-E9AE-720A-36DE-FA45C6FA63BC}"/>
                </a:ext>
              </a:extLst>
            </p:cNvPr>
            <p:cNvSpPr txBox="1"/>
            <p:nvPr/>
          </p:nvSpPr>
          <p:spPr>
            <a:xfrm>
              <a:off x="91249" y="3593993"/>
              <a:ext cx="590682" cy="276999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Terpel- Lubricantes Ecuador S.A.S </a:t>
              </a:r>
            </a:p>
          </p:txBody>
        </p:sp>
        <p:sp>
          <p:nvSpPr>
            <p:cNvPr id="164" name="object 30">
              <a:extLst>
                <a:ext uri="{FF2B5EF4-FFF2-40B4-BE49-F238E27FC236}">
                  <a16:creationId xmlns:a16="http://schemas.microsoft.com/office/drawing/2014/main" id="{BA6562B4-BD33-2D55-74D0-FDB5D787B10C}"/>
                </a:ext>
              </a:extLst>
            </p:cNvPr>
            <p:cNvSpPr txBox="1"/>
            <p:nvPr/>
          </p:nvSpPr>
          <p:spPr>
            <a:xfrm>
              <a:off x="7769467" y="3686326"/>
              <a:ext cx="590227" cy="92333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 IRE S.A.S </a:t>
              </a:r>
            </a:p>
          </p:txBody>
        </p:sp>
        <p:sp>
          <p:nvSpPr>
            <p:cNvPr id="173" name="object 30">
              <a:extLst>
                <a:ext uri="{FF2B5EF4-FFF2-40B4-BE49-F238E27FC236}">
                  <a16:creationId xmlns:a16="http://schemas.microsoft.com/office/drawing/2014/main" id="{56F25E8C-67E5-8857-74AA-D624410DB499}"/>
                </a:ext>
              </a:extLst>
            </p:cNvPr>
            <p:cNvSpPr txBox="1"/>
            <p:nvPr/>
          </p:nvSpPr>
          <p:spPr>
            <a:xfrm>
              <a:off x="8466194" y="3593993"/>
              <a:ext cx="590682" cy="276999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Parque Solar Planeta Rica S.A.S. E.S.P</a:t>
              </a:r>
            </a:p>
          </p:txBody>
        </p:sp>
        <p:sp>
          <p:nvSpPr>
            <p:cNvPr id="176" name="object 34">
              <a:extLst>
                <a:ext uri="{FF2B5EF4-FFF2-40B4-BE49-F238E27FC236}">
                  <a16:creationId xmlns:a16="http://schemas.microsoft.com/office/drawing/2014/main" id="{1977317F-DF84-D1C7-B672-5CACD04620D5}"/>
                </a:ext>
              </a:extLst>
            </p:cNvPr>
            <p:cNvSpPr/>
            <p:nvPr/>
          </p:nvSpPr>
          <p:spPr>
            <a:xfrm>
              <a:off x="1727106" y="3484696"/>
              <a:ext cx="105095" cy="64903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sp>
          <p:nvSpPr>
            <p:cNvPr id="179" name="object 38">
              <a:extLst>
                <a:ext uri="{FF2B5EF4-FFF2-40B4-BE49-F238E27FC236}">
                  <a16:creationId xmlns:a16="http://schemas.microsoft.com/office/drawing/2014/main" id="{D22C1589-2777-A31A-8734-D4B04E18FC49}"/>
                </a:ext>
              </a:extLst>
            </p:cNvPr>
            <p:cNvSpPr/>
            <p:nvPr/>
          </p:nvSpPr>
          <p:spPr>
            <a:xfrm>
              <a:off x="3828255" y="3485363"/>
              <a:ext cx="88495" cy="63568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sp>
          <p:nvSpPr>
            <p:cNvPr id="181" name="object 39">
              <a:extLst>
                <a:ext uri="{FF2B5EF4-FFF2-40B4-BE49-F238E27FC236}">
                  <a16:creationId xmlns:a16="http://schemas.microsoft.com/office/drawing/2014/main" id="{51BCF13F-8852-E5C2-0B22-FE1948BE49DF}"/>
                </a:ext>
              </a:extLst>
            </p:cNvPr>
            <p:cNvSpPr/>
            <p:nvPr/>
          </p:nvSpPr>
          <p:spPr>
            <a:xfrm>
              <a:off x="5233638" y="3483387"/>
              <a:ext cx="91542" cy="6752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sp>
          <p:nvSpPr>
            <p:cNvPr id="185" name="object 28">
              <a:extLst>
                <a:ext uri="{FF2B5EF4-FFF2-40B4-BE49-F238E27FC236}">
                  <a16:creationId xmlns:a16="http://schemas.microsoft.com/office/drawing/2014/main" id="{B6B69DB3-EB45-03B4-9BD0-9A779EC3DC6F}"/>
                </a:ext>
              </a:extLst>
            </p:cNvPr>
            <p:cNvSpPr/>
            <p:nvPr/>
          </p:nvSpPr>
          <p:spPr>
            <a:xfrm>
              <a:off x="5930183" y="3482052"/>
              <a:ext cx="85240" cy="701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/>
            </a:p>
          </p:txBody>
        </p:sp>
        <p:sp>
          <p:nvSpPr>
            <p:cNvPr id="192" name="object 44">
              <a:extLst>
                <a:ext uri="{FF2B5EF4-FFF2-40B4-BE49-F238E27FC236}">
                  <a16:creationId xmlns:a16="http://schemas.microsoft.com/office/drawing/2014/main" id="{E6C9A603-02A5-6D69-AAE5-E4958E559540}"/>
                </a:ext>
              </a:extLst>
            </p:cNvPr>
            <p:cNvSpPr/>
            <p:nvPr/>
          </p:nvSpPr>
          <p:spPr>
            <a:xfrm>
              <a:off x="1039298" y="3482052"/>
              <a:ext cx="88947" cy="70191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pic>
          <p:nvPicPr>
            <p:cNvPr id="198" name="Imagen 197">
              <a:extLst>
                <a:ext uri="{FF2B5EF4-FFF2-40B4-BE49-F238E27FC236}">
                  <a16:creationId xmlns:a16="http://schemas.microsoft.com/office/drawing/2014/main" id="{42AA7976-FD8E-58BD-9709-16537603D32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3132952" y="3484000"/>
              <a:ext cx="81831" cy="66294"/>
            </a:xfrm>
            <a:prstGeom prst="rect">
              <a:avLst/>
            </a:prstGeom>
          </p:spPr>
        </p:pic>
        <p:sp>
          <p:nvSpPr>
            <p:cNvPr id="210" name="object 44">
              <a:extLst>
                <a:ext uri="{FF2B5EF4-FFF2-40B4-BE49-F238E27FC236}">
                  <a16:creationId xmlns:a16="http://schemas.microsoft.com/office/drawing/2014/main" id="{551C6B4E-F3BF-D6ED-F30A-EB799EFED356}"/>
                </a:ext>
              </a:extLst>
            </p:cNvPr>
            <p:cNvSpPr/>
            <p:nvPr/>
          </p:nvSpPr>
          <p:spPr>
            <a:xfrm>
              <a:off x="342116" y="3482052"/>
              <a:ext cx="88946" cy="70191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Terpel-Sans-Regular" panose="00000500000000000000" pitchFamily="2" charset="0"/>
              </a:endParaRPr>
            </a:p>
          </p:txBody>
        </p:sp>
        <p:pic>
          <p:nvPicPr>
            <p:cNvPr id="217" name="Imagen 216">
              <a:extLst>
                <a:ext uri="{FF2B5EF4-FFF2-40B4-BE49-F238E27FC236}">
                  <a16:creationId xmlns:a16="http://schemas.microsoft.com/office/drawing/2014/main" id="{AC418EB9-2AD3-D4B3-B3FE-AB250A16B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2434354" y="3484000"/>
              <a:ext cx="81831" cy="66294"/>
            </a:xfrm>
            <a:prstGeom prst="rect">
              <a:avLst/>
            </a:prstGeom>
          </p:spPr>
        </p:pic>
        <p:sp>
          <p:nvSpPr>
            <p:cNvPr id="218" name="object 28">
              <a:extLst>
                <a:ext uri="{FF2B5EF4-FFF2-40B4-BE49-F238E27FC236}">
                  <a16:creationId xmlns:a16="http://schemas.microsoft.com/office/drawing/2014/main" id="{60D3B57D-B70B-0986-CA5E-81DBA8F2EE15}"/>
                </a:ext>
              </a:extLst>
            </p:cNvPr>
            <p:cNvSpPr/>
            <p:nvPr/>
          </p:nvSpPr>
          <p:spPr>
            <a:xfrm>
              <a:off x="6629010" y="3482052"/>
              <a:ext cx="85240" cy="701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/>
            </a:p>
          </p:txBody>
        </p:sp>
        <p:sp>
          <p:nvSpPr>
            <p:cNvPr id="219" name="object 28">
              <a:extLst>
                <a:ext uri="{FF2B5EF4-FFF2-40B4-BE49-F238E27FC236}">
                  <a16:creationId xmlns:a16="http://schemas.microsoft.com/office/drawing/2014/main" id="{508934F4-6739-4878-230B-A93A67B37E0F}"/>
                </a:ext>
              </a:extLst>
            </p:cNvPr>
            <p:cNvSpPr/>
            <p:nvPr/>
          </p:nvSpPr>
          <p:spPr>
            <a:xfrm>
              <a:off x="7323703" y="3482052"/>
              <a:ext cx="85240" cy="701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/>
            </a:p>
          </p:txBody>
        </p:sp>
        <p:sp>
          <p:nvSpPr>
            <p:cNvPr id="221" name="object 28">
              <a:extLst>
                <a:ext uri="{FF2B5EF4-FFF2-40B4-BE49-F238E27FC236}">
                  <a16:creationId xmlns:a16="http://schemas.microsoft.com/office/drawing/2014/main" id="{67D8F25B-1E6E-1530-41C8-C548C17B4D54}"/>
                </a:ext>
              </a:extLst>
            </p:cNvPr>
            <p:cNvSpPr/>
            <p:nvPr/>
          </p:nvSpPr>
          <p:spPr>
            <a:xfrm>
              <a:off x="8024597" y="3482052"/>
              <a:ext cx="85240" cy="701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/>
            </a:p>
          </p:txBody>
        </p:sp>
        <p:sp>
          <p:nvSpPr>
            <p:cNvPr id="222" name="object 28">
              <a:extLst>
                <a:ext uri="{FF2B5EF4-FFF2-40B4-BE49-F238E27FC236}">
                  <a16:creationId xmlns:a16="http://schemas.microsoft.com/office/drawing/2014/main" id="{0FC772CD-C55E-EB76-4183-C1B7B6585F2F}"/>
                </a:ext>
              </a:extLst>
            </p:cNvPr>
            <p:cNvSpPr/>
            <p:nvPr/>
          </p:nvSpPr>
          <p:spPr>
            <a:xfrm>
              <a:off x="8719913" y="3482052"/>
              <a:ext cx="85240" cy="701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/>
            </a:p>
          </p:txBody>
        </p:sp>
        <p:sp>
          <p:nvSpPr>
            <p:cNvPr id="223" name="object 28">
              <a:extLst>
                <a:ext uri="{FF2B5EF4-FFF2-40B4-BE49-F238E27FC236}">
                  <a16:creationId xmlns:a16="http://schemas.microsoft.com/office/drawing/2014/main" id="{D15D7A38-C210-8DA9-F501-06EA9F3AE58F}"/>
                </a:ext>
              </a:extLst>
            </p:cNvPr>
            <p:cNvSpPr/>
            <p:nvPr/>
          </p:nvSpPr>
          <p:spPr>
            <a:xfrm>
              <a:off x="9416673" y="3482052"/>
              <a:ext cx="85240" cy="701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/>
            </a:p>
          </p:txBody>
        </p:sp>
        <p:sp>
          <p:nvSpPr>
            <p:cNvPr id="224" name="object 7">
              <a:extLst>
                <a:ext uri="{FF2B5EF4-FFF2-40B4-BE49-F238E27FC236}">
                  <a16:creationId xmlns:a16="http://schemas.microsoft.com/office/drawing/2014/main" id="{FBBB0DEE-A811-E057-F832-D2AF48641DFE}"/>
                </a:ext>
              </a:extLst>
            </p:cNvPr>
            <p:cNvSpPr txBox="1"/>
            <p:nvPr/>
          </p:nvSpPr>
          <p:spPr>
            <a:xfrm>
              <a:off x="1587598" y="3149909"/>
              <a:ext cx="382824" cy="13593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225" name="object 7">
              <a:extLst>
                <a:ext uri="{FF2B5EF4-FFF2-40B4-BE49-F238E27FC236}">
                  <a16:creationId xmlns:a16="http://schemas.microsoft.com/office/drawing/2014/main" id="{1D4F8FF7-4F99-D588-1611-A04FAA835E32}"/>
                </a:ext>
              </a:extLst>
            </p:cNvPr>
            <p:cNvSpPr txBox="1"/>
            <p:nvPr/>
          </p:nvSpPr>
          <p:spPr>
            <a:xfrm>
              <a:off x="2223388" y="3149909"/>
              <a:ext cx="504608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226" name="object 7">
              <a:extLst>
                <a:ext uri="{FF2B5EF4-FFF2-40B4-BE49-F238E27FC236}">
                  <a16:creationId xmlns:a16="http://schemas.microsoft.com/office/drawing/2014/main" id="{CC43A03F-92B5-44FB-741A-9CF6FE3ABC6B}"/>
                </a:ext>
              </a:extLst>
            </p:cNvPr>
            <p:cNvSpPr txBox="1"/>
            <p:nvPr/>
          </p:nvSpPr>
          <p:spPr>
            <a:xfrm>
              <a:off x="2941136" y="3149909"/>
              <a:ext cx="463291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227" name="object 7">
              <a:extLst>
                <a:ext uri="{FF2B5EF4-FFF2-40B4-BE49-F238E27FC236}">
                  <a16:creationId xmlns:a16="http://schemas.microsoft.com/office/drawing/2014/main" id="{278FDB33-0997-F15D-BD43-46D4770E6974}"/>
                </a:ext>
              </a:extLst>
            </p:cNvPr>
            <p:cNvSpPr txBox="1"/>
            <p:nvPr/>
          </p:nvSpPr>
          <p:spPr>
            <a:xfrm>
              <a:off x="3606281" y="3149909"/>
              <a:ext cx="521706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229" name="object 7">
              <a:extLst>
                <a:ext uri="{FF2B5EF4-FFF2-40B4-BE49-F238E27FC236}">
                  <a16:creationId xmlns:a16="http://schemas.microsoft.com/office/drawing/2014/main" id="{D740CC6A-5211-7A05-3F46-F25FA1B9E726}"/>
                </a:ext>
              </a:extLst>
            </p:cNvPr>
            <p:cNvSpPr txBox="1"/>
            <p:nvPr/>
          </p:nvSpPr>
          <p:spPr>
            <a:xfrm>
              <a:off x="5060355" y="3149909"/>
              <a:ext cx="427492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230" name="object 7">
              <a:extLst>
                <a:ext uri="{FF2B5EF4-FFF2-40B4-BE49-F238E27FC236}">
                  <a16:creationId xmlns:a16="http://schemas.microsoft.com/office/drawing/2014/main" id="{A5D27669-43BD-1455-D592-08CB59190533}"/>
                </a:ext>
              </a:extLst>
            </p:cNvPr>
            <p:cNvSpPr txBox="1"/>
            <p:nvPr/>
          </p:nvSpPr>
          <p:spPr>
            <a:xfrm>
              <a:off x="5714056" y="3149909"/>
              <a:ext cx="525072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231" name="object 7">
              <a:extLst>
                <a:ext uri="{FF2B5EF4-FFF2-40B4-BE49-F238E27FC236}">
                  <a16:creationId xmlns:a16="http://schemas.microsoft.com/office/drawing/2014/main" id="{9975962E-AA63-638F-F57E-17D100D7C9F6}"/>
                </a:ext>
              </a:extLst>
            </p:cNvPr>
            <p:cNvSpPr txBox="1"/>
            <p:nvPr/>
          </p:nvSpPr>
          <p:spPr>
            <a:xfrm>
              <a:off x="895692" y="3149909"/>
              <a:ext cx="382824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99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232" name="object 7">
              <a:extLst>
                <a:ext uri="{FF2B5EF4-FFF2-40B4-BE49-F238E27FC236}">
                  <a16:creationId xmlns:a16="http://schemas.microsoft.com/office/drawing/2014/main" id="{951CCBBB-D8C5-D40F-E718-917B62CBD958}"/>
                </a:ext>
              </a:extLst>
            </p:cNvPr>
            <p:cNvSpPr txBox="1"/>
            <p:nvPr/>
          </p:nvSpPr>
          <p:spPr>
            <a:xfrm>
              <a:off x="6447202" y="3149909"/>
              <a:ext cx="453146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247" name="object 7">
              <a:extLst>
                <a:ext uri="{FF2B5EF4-FFF2-40B4-BE49-F238E27FC236}">
                  <a16:creationId xmlns:a16="http://schemas.microsoft.com/office/drawing/2014/main" id="{2148DDC3-B242-07B1-63B5-5C00F4CA2D66}"/>
                </a:ext>
              </a:extLst>
            </p:cNvPr>
            <p:cNvSpPr txBox="1"/>
            <p:nvPr/>
          </p:nvSpPr>
          <p:spPr>
            <a:xfrm>
              <a:off x="7143690" y="3149909"/>
              <a:ext cx="453146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256" name="object 7">
              <a:extLst>
                <a:ext uri="{FF2B5EF4-FFF2-40B4-BE49-F238E27FC236}">
                  <a16:creationId xmlns:a16="http://schemas.microsoft.com/office/drawing/2014/main" id="{906A6F34-B52A-E508-522C-30442EA018C7}"/>
                </a:ext>
              </a:extLst>
            </p:cNvPr>
            <p:cNvSpPr txBox="1"/>
            <p:nvPr/>
          </p:nvSpPr>
          <p:spPr>
            <a:xfrm>
              <a:off x="9249548" y="3149909"/>
              <a:ext cx="425913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51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263" name="object 7">
              <a:extLst>
                <a:ext uri="{FF2B5EF4-FFF2-40B4-BE49-F238E27FC236}">
                  <a16:creationId xmlns:a16="http://schemas.microsoft.com/office/drawing/2014/main" id="{DE0CFFA1-B851-FF75-2C7C-A9E1C53EEF73}"/>
                </a:ext>
              </a:extLst>
            </p:cNvPr>
            <p:cNvSpPr txBox="1"/>
            <p:nvPr/>
          </p:nvSpPr>
          <p:spPr>
            <a:xfrm>
              <a:off x="142009" y="3149909"/>
              <a:ext cx="489160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265" name="object 7">
              <a:extLst>
                <a:ext uri="{FF2B5EF4-FFF2-40B4-BE49-F238E27FC236}">
                  <a16:creationId xmlns:a16="http://schemas.microsoft.com/office/drawing/2014/main" id="{B0D2FA5B-1C34-3F6E-79C1-CA8AAC311DFB}"/>
                </a:ext>
              </a:extLst>
            </p:cNvPr>
            <p:cNvSpPr txBox="1"/>
            <p:nvPr/>
          </p:nvSpPr>
          <p:spPr>
            <a:xfrm>
              <a:off x="7838007" y="3149909"/>
              <a:ext cx="453146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267" name="object 7">
              <a:extLst>
                <a:ext uri="{FF2B5EF4-FFF2-40B4-BE49-F238E27FC236}">
                  <a16:creationId xmlns:a16="http://schemas.microsoft.com/office/drawing/2014/main" id="{68B9A125-4E38-2220-B6B9-C7EB38C7FC44}"/>
                </a:ext>
              </a:extLst>
            </p:cNvPr>
            <p:cNvSpPr txBox="1"/>
            <p:nvPr/>
          </p:nvSpPr>
          <p:spPr>
            <a:xfrm>
              <a:off x="8534962" y="3149909"/>
              <a:ext cx="453146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270" name="Recortar rectángulo de una esquina 269">
              <a:extLst>
                <a:ext uri="{FF2B5EF4-FFF2-40B4-BE49-F238E27FC236}">
                  <a16:creationId xmlns:a16="http://schemas.microsoft.com/office/drawing/2014/main" id="{BBCC6C77-0F7B-779A-24E8-12DD75313A88}"/>
                </a:ext>
              </a:extLst>
            </p:cNvPr>
            <p:cNvSpPr/>
            <p:nvPr/>
          </p:nvSpPr>
          <p:spPr>
            <a:xfrm>
              <a:off x="788432" y="4071884"/>
              <a:ext cx="590681" cy="365527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275" name="Recortar rectángulo de una esquina 274">
              <a:extLst>
                <a:ext uri="{FF2B5EF4-FFF2-40B4-BE49-F238E27FC236}">
                  <a16:creationId xmlns:a16="http://schemas.microsoft.com/office/drawing/2014/main" id="{72340DA6-6ECA-690E-490C-0A675129D131}"/>
                </a:ext>
              </a:extLst>
            </p:cNvPr>
            <p:cNvSpPr/>
            <p:nvPr/>
          </p:nvSpPr>
          <p:spPr>
            <a:xfrm>
              <a:off x="2550970" y="4071884"/>
              <a:ext cx="590681" cy="365527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276" name="Recortar rectángulo de una esquina 275">
              <a:extLst>
                <a:ext uri="{FF2B5EF4-FFF2-40B4-BE49-F238E27FC236}">
                  <a16:creationId xmlns:a16="http://schemas.microsoft.com/office/drawing/2014/main" id="{5E14AB1E-65E3-8B70-18A7-61D06B2D04AB}"/>
                </a:ext>
              </a:extLst>
            </p:cNvPr>
            <p:cNvSpPr/>
            <p:nvPr/>
          </p:nvSpPr>
          <p:spPr>
            <a:xfrm>
              <a:off x="3248152" y="4071884"/>
              <a:ext cx="590681" cy="365527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277" name="Recortar rectángulo de una esquina 276">
              <a:extLst>
                <a:ext uri="{FF2B5EF4-FFF2-40B4-BE49-F238E27FC236}">
                  <a16:creationId xmlns:a16="http://schemas.microsoft.com/office/drawing/2014/main" id="{E75D1F79-E37D-595C-6ED3-36AC52D89229}"/>
                </a:ext>
              </a:extLst>
            </p:cNvPr>
            <p:cNvSpPr/>
            <p:nvPr/>
          </p:nvSpPr>
          <p:spPr>
            <a:xfrm>
              <a:off x="4274346" y="4076019"/>
              <a:ext cx="590681" cy="365527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279" name="Recortar rectángulo de una esquina 278">
              <a:extLst>
                <a:ext uri="{FF2B5EF4-FFF2-40B4-BE49-F238E27FC236}">
                  <a16:creationId xmlns:a16="http://schemas.microsoft.com/office/drawing/2014/main" id="{88F68B25-436B-EC12-9A1B-C5D253423AD6}"/>
                </a:ext>
              </a:extLst>
            </p:cNvPr>
            <p:cNvSpPr/>
            <p:nvPr/>
          </p:nvSpPr>
          <p:spPr>
            <a:xfrm>
              <a:off x="4971529" y="4076019"/>
              <a:ext cx="590681" cy="365527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281" name="Recortar rectángulo de una esquina 280">
              <a:extLst>
                <a:ext uri="{FF2B5EF4-FFF2-40B4-BE49-F238E27FC236}">
                  <a16:creationId xmlns:a16="http://schemas.microsoft.com/office/drawing/2014/main" id="{F6726248-5C72-4D5D-4568-25A00F77DCF8}"/>
                </a:ext>
              </a:extLst>
            </p:cNvPr>
            <p:cNvSpPr/>
            <p:nvPr/>
          </p:nvSpPr>
          <p:spPr>
            <a:xfrm>
              <a:off x="5668712" y="4076019"/>
              <a:ext cx="590681" cy="552499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282" name="Recortar rectángulo de una esquina 281">
              <a:extLst>
                <a:ext uri="{FF2B5EF4-FFF2-40B4-BE49-F238E27FC236}">
                  <a16:creationId xmlns:a16="http://schemas.microsoft.com/office/drawing/2014/main" id="{3D65F775-C1B5-CDE5-AA58-4E85125D28F6}"/>
                </a:ext>
              </a:extLst>
            </p:cNvPr>
            <p:cNvSpPr/>
            <p:nvPr/>
          </p:nvSpPr>
          <p:spPr>
            <a:xfrm>
              <a:off x="6365894" y="4076019"/>
              <a:ext cx="590681" cy="365527"/>
            </a:xfrm>
            <a:prstGeom prst="snip1Rect">
              <a:avLst>
                <a:gd name="adj" fmla="val 37193"/>
              </a:avLst>
            </a:prstGeom>
            <a:solidFill>
              <a:srgbClr val="FF08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500"/>
            </a:p>
          </p:txBody>
        </p:sp>
        <p:sp>
          <p:nvSpPr>
            <p:cNvPr id="283" name="object 30">
              <a:extLst>
                <a:ext uri="{FF2B5EF4-FFF2-40B4-BE49-F238E27FC236}">
                  <a16:creationId xmlns:a16="http://schemas.microsoft.com/office/drawing/2014/main" id="{A51819B1-FE43-9C7E-3120-B27A5D652AE1}"/>
                </a:ext>
              </a:extLst>
            </p:cNvPr>
            <p:cNvSpPr txBox="1"/>
            <p:nvPr/>
          </p:nvSpPr>
          <p:spPr>
            <a:xfrm>
              <a:off x="808393" y="4247518"/>
              <a:ext cx="533400" cy="111569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Adesgae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Cia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Ltda</a:t>
              </a:r>
              <a:endParaRPr lang="es-CO" sz="600" dirty="0">
                <a:solidFill>
                  <a:srgbClr val="F3FFFF"/>
                </a:solidFill>
                <a:latin typeface="Terpel-Sans-Medium-Condensed" pitchFamily="2" charset="0"/>
                <a:cs typeface="Arial"/>
              </a:endParaRPr>
            </a:p>
          </p:txBody>
        </p:sp>
        <p:sp>
          <p:nvSpPr>
            <p:cNvPr id="284" name="object 30">
              <a:extLst>
                <a:ext uri="{FF2B5EF4-FFF2-40B4-BE49-F238E27FC236}">
                  <a16:creationId xmlns:a16="http://schemas.microsoft.com/office/drawing/2014/main" id="{F471E1DD-22BE-0205-E1F8-CBEE9243272C}"/>
                </a:ext>
              </a:extLst>
            </p:cNvPr>
            <p:cNvSpPr txBox="1"/>
            <p:nvPr/>
          </p:nvSpPr>
          <p:spPr>
            <a:xfrm>
              <a:off x="4264628" y="4247518"/>
              <a:ext cx="589767" cy="111569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>
              <a:defPPr>
                <a:defRPr lang="es-CO"/>
              </a:defPPr>
              <a:lvl1pPr marL="12700" marR="5080" indent="-12700" algn="ctr">
                <a:lnSpc>
                  <a:spcPts val="1000"/>
                </a:lnSpc>
                <a:spcBef>
                  <a:spcPts val="150"/>
                </a:spcBef>
                <a:defRPr sz="1000">
                  <a:solidFill>
                    <a:srgbClr val="F3FFFF"/>
                  </a:solidFill>
                  <a:latin typeface="Terpel-Sans-Medium-Condensed" pitchFamily="2" charset="0"/>
                  <a:cs typeface="Arial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es-CO" sz="600" dirty="0" err="1"/>
                <a:t>Vonport</a:t>
              </a:r>
              <a:r>
                <a:rPr lang="es-CO" sz="600" dirty="0"/>
                <a:t> Corp.</a:t>
              </a:r>
            </a:p>
          </p:txBody>
        </p:sp>
        <p:sp>
          <p:nvSpPr>
            <p:cNvPr id="285" name="object 30">
              <a:extLst>
                <a:ext uri="{FF2B5EF4-FFF2-40B4-BE49-F238E27FC236}">
                  <a16:creationId xmlns:a16="http://schemas.microsoft.com/office/drawing/2014/main" id="{1E0309BA-74F4-BC12-99A6-DE993116F50E}"/>
                </a:ext>
              </a:extLst>
            </p:cNvPr>
            <p:cNvSpPr txBox="1"/>
            <p:nvPr/>
          </p:nvSpPr>
          <p:spPr>
            <a:xfrm>
              <a:off x="4999393" y="4247518"/>
              <a:ext cx="591595" cy="111569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Orlyn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S.A</a:t>
              </a:r>
            </a:p>
          </p:txBody>
        </p:sp>
        <p:sp>
          <p:nvSpPr>
            <p:cNvPr id="286" name="object 30">
              <a:extLst>
                <a:ext uri="{FF2B5EF4-FFF2-40B4-BE49-F238E27FC236}">
                  <a16:creationId xmlns:a16="http://schemas.microsoft.com/office/drawing/2014/main" id="{ACBE964A-2D6A-3C68-A13C-B1B99F0AFF32}"/>
                </a:ext>
              </a:extLst>
            </p:cNvPr>
            <p:cNvSpPr txBox="1"/>
            <p:nvPr/>
          </p:nvSpPr>
          <p:spPr>
            <a:xfrm>
              <a:off x="5668712" y="4203725"/>
              <a:ext cx="590682" cy="388568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Transmarine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Transport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And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Barging</a:t>
              </a: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 </a:t>
              </a:r>
              <a:r>
                <a:rPr lang="es-CO" sz="600" dirty="0" err="1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Corporation</a:t>
              </a:r>
              <a:endParaRPr lang="es-CO" sz="600" dirty="0">
                <a:solidFill>
                  <a:srgbClr val="F3FFFF"/>
                </a:solidFill>
                <a:latin typeface="Terpel-Sans-Medium-Condensed" pitchFamily="2" charset="0"/>
                <a:cs typeface="Arial"/>
              </a:endParaRPr>
            </a:p>
          </p:txBody>
        </p:sp>
        <p:sp>
          <p:nvSpPr>
            <p:cNvPr id="287" name="object 30">
              <a:extLst>
                <a:ext uri="{FF2B5EF4-FFF2-40B4-BE49-F238E27FC236}">
                  <a16:creationId xmlns:a16="http://schemas.microsoft.com/office/drawing/2014/main" id="{F11BDFD0-6BCA-D6DB-153C-EED6FC9DE15D}"/>
                </a:ext>
              </a:extLst>
            </p:cNvPr>
            <p:cNvSpPr txBox="1"/>
            <p:nvPr/>
          </p:nvSpPr>
          <p:spPr>
            <a:xfrm>
              <a:off x="6371080" y="4196016"/>
              <a:ext cx="585408" cy="203902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Energías Renovables  S.A</a:t>
              </a:r>
            </a:p>
          </p:txBody>
        </p:sp>
        <p:sp>
          <p:nvSpPr>
            <p:cNvPr id="288" name="object 30">
              <a:extLst>
                <a:ext uri="{FF2B5EF4-FFF2-40B4-BE49-F238E27FC236}">
                  <a16:creationId xmlns:a16="http://schemas.microsoft.com/office/drawing/2014/main" id="{EBF2229C-78E6-76B5-E421-E5E02439722E}"/>
                </a:ext>
              </a:extLst>
            </p:cNvPr>
            <p:cNvSpPr txBox="1"/>
            <p:nvPr/>
          </p:nvSpPr>
          <p:spPr>
            <a:xfrm>
              <a:off x="2549698" y="4196016"/>
              <a:ext cx="590682" cy="203902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 Comercial del Perú S.R.L</a:t>
              </a:r>
            </a:p>
          </p:txBody>
        </p:sp>
        <p:sp>
          <p:nvSpPr>
            <p:cNvPr id="289" name="object 30">
              <a:extLst>
                <a:ext uri="{FF2B5EF4-FFF2-40B4-BE49-F238E27FC236}">
                  <a16:creationId xmlns:a16="http://schemas.microsoft.com/office/drawing/2014/main" id="{4ABC1CE7-0890-FF90-F24A-D17BCE4EA1EF}"/>
                </a:ext>
              </a:extLst>
            </p:cNvPr>
            <p:cNvSpPr txBox="1"/>
            <p:nvPr/>
          </p:nvSpPr>
          <p:spPr>
            <a:xfrm>
              <a:off x="3246880" y="4196016"/>
              <a:ext cx="590680" cy="203902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 Aviación del Perú S.R.L*</a:t>
              </a:r>
            </a:p>
          </p:txBody>
        </p:sp>
        <p:sp>
          <p:nvSpPr>
            <p:cNvPr id="290" name="object 39">
              <a:extLst>
                <a:ext uri="{FF2B5EF4-FFF2-40B4-BE49-F238E27FC236}">
                  <a16:creationId xmlns:a16="http://schemas.microsoft.com/office/drawing/2014/main" id="{FAFFC7C7-247E-E600-56F7-DF450F2451A2}"/>
                </a:ext>
              </a:extLst>
            </p:cNvPr>
            <p:cNvSpPr/>
            <p:nvPr/>
          </p:nvSpPr>
          <p:spPr>
            <a:xfrm>
              <a:off x="4500893" y="4123640"/>
              <a:ext cx="91542" cy="6752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sp>
          <p:nvSpPr>
            <p:cNvPr id="291" name="object 39">
              <a:extLst>
                <a:ext uri="{FF2B5EF4-FFF2-40B4-BE49-F238E27FC236}">
                  <a16:creationId xmlns:a16="http://schemas.microsoft.com/office/drawing/2014/main" id="{A17D259A-64E4-AF17-DF8B-7EC0319D1BAD}"/>
                </a:ext>
              </a:extLst>
            </p:cNvPr>
            <p:cNvSpPr/>
            <p:nvPr/>
          </p:nvSpPr>
          <p:spPr>
            <a:xfrm>
              <a:off x="5218537" y="4123640"/>
              <a:ext cx="91542" cy="6752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sp>
          <p:nvSpPr>
            <p:cNvPr id="292" name="object 39">
              <a:extLst>
                <a:ext uri="{FF2B5EF4-FFF2-40B4-BE49-F238E27FC236}">
                  <a16:creationId xmlns:a16="http://schemas.microsoft.com/office/drawing/2014/main" id="{0F7F40A6-26D7-F9B9-2F84-607DE7CDE75C}"/>
                </a:ext>
              </a:extLst>
            </p:cNvPr>
            <p:cNvSpPr/>
            <p:nvPr/>
          </p:nvSpPr>
          <p:spPr>
            <a:xfrm>
              <a:off x="5918280" y="4123640"/>
              <a:ext cx="91542" cy="6752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sp>
          <p:nvSpPr>
            <p:cNvPr id="294" name="object 39">
              <a:extLst>
                <a:ext uri="{FF2B5EF4-FFF2-40B4-BE49-F238E27FC236}">
                  <a16:creationId xmlns:a16="http://schemas.microsoft.com/office/drawing/2014/main" id="{5423E18B-CF5E-6791-C88B-7E42BA9CAAE3}"/>
                </a:ext>
              </a:extLst>
            </p:cNvPr>
            <p:cNvSpPr/>
            <p:nvPr/>
          </p:nvSpPr>
          <p:spPr>
            <a:xfrm>
              <a:off x="6615464" y="4123640"/>
              <a:ext cx="91542" cy="6752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pic>
          <p:nvPicPr>
            <p:cNvPr id="295" name="Imagen 294">
              <a:extLst>
                <a:ext uri="{FF2B5EF4-FFF2-40B4-BE49-F238E27FC236}">
                  <a16:creationId xmlns:a16="http://schemas.microsoft.com/office/drawing/2014/main" id="{E55E5F62-A555-17BE-D88A-2695CC31B1B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2777588" y="4121715"/>
              <a:ext cx="81831" cy="66294"/>
            </a:xfrm>
            <a:prstGeom prst="rect">
              <a:avLst/>
            </a:prstGeom>
          </p:spPr>
        </p:pic>
        <p:pic>
          <p:nvPicPr>
            <p:cNvPr id="296" name="Imagen 295">
              <a:extLst>
                <a:ext uri="{FF2B5EF4-FFF2-40B4-BE49-F238E27FC236}">
                  <a16:creationId xmlns:a16="http://schemas.microsoft.com/office/drawing/2014/main" id="{6B795F54-0694-A6F1-B025-8C51B4231A7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3501920" y="4121715"/>
              <a:ext cx="81831" cy="66294"/>
            </a:xfrm>
            <a:prstGeom prst="rect">
              <a:avLst/>
            </a:prstGeom>
          </p:spPr>
        </p:pic>
        <p:sp>
          <p:nvSpPr>
            <p:cNvPr id="297" name="object 44">
              <a:extLst>
                <a:ext uri="{FF2B5EF4-FFF2-40B4-BE49-F238E27FC236}">
                  <a16:creationId xmlns:a16="http://schemas.microsoft.com/office/drawing/2014/main" id="{58D7E756-D872-065A-D864-691F4E2B53AB}"/>
                </a:ext>
              </a:extLst>
            </p:cNvPr>
            <p:cNvSpPr/>
            <p:nvPr/>
          </p:nvSpPr>
          <p:spPr>
            <a:xfrm>
              <a:off x="1039298" y="4151959"/>
              <a:ext cx="88947" cy="70191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cxnSp>
          <p:nvCxnSpPr>
            <p:cNvPr id="298" name="Conector angular 297">
              <a:extLst>
                <a:ext uri="{FF2B5EF4-FFF2-40B4-BE49-F238E27FC236}">
                  <a16:creationId xmlns:a16="http://schemas.microsoft.com/office/drawing/2014/main" id="{54352D31-0CC6-75BE-9FB1-016E12AD036E}"/>
                </a:ext>
              </a:extLst>
            </p:cNvPr>
            <p:cNvCxnSpPr>
              <a:cxnSpLocks/>
              <a:stCxn id="114" idx="3"/>
              <a:endCxn id="133" idx="3"/>
            </p:cNvCxnSpPr>
            <p:nvPr/>
          </p:nvCxnSpPr>
          <p:spPr>
            <a:xfrm rot="5400000" flipH="1" flipV="1">
              <a:off x="4569686" y="-748570"/>
              <a:ext cx="6662" cy="8366193"/>
            </a:xfrm>
            <a:prstGeom prst="bentConnector3">
              <a:avLst>
                <a:gd name="adj1" fmla="val 1800000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Conector angular 298">
              <a:extLst>
                <a:ext uri="{FF2B5EF4-FFF2-40B4-BE49-F238E27FC236}">
                  <a16:creationId xmlns:a16="http://schemas.microsoft.com/office/drawing/2014/main" id="{CED2B8F6-2D2F-D223-6D68-41A12881643F}"/>
                </a:ext>
              </a:extLst>
            </p:cNvPr>
            <p:cNvCxnSpPr>
              <a:cxnSpLocks/>
              <a:stCxn id="115" idx="3"/>
              <a:endCxn id="130" idx="3"/>
            </p:cNvCxnSpPr>
            <p:nvPr/>
          </p:nvCxnSpPr>
          <p:spPr>
            <a:xfrm rot="5400000" flipH="1" flipV="1">
              <a:off x="4569686" y="-51387"/>
              <a:ext cx="6662" cy="6971827"/>
            </a:xfrm>
            <a:prstGeom prst="bentConnector3">
              <a:avLst>
                <a:gd name="adj1" fmla="val 1800000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Conector angular 299">
              <a:extLst>
                <a:ext uri="{FF2B5EF4-FFF2-40B4-BE49-F238E27FC236}">
                  <a16:creationId xmlns:a16="http://schemas.microsoft.com/office/drawing/2014/main" id="{5D917F52-0DFF-1B8D-687A-BAD9E795194C}"/>
                </a:ext>
              </a:extLst>
            </p:cNvPr>
            <p:cNvCxnSpPr>
              <a:stCxn id="125" idx="3"/>
              <a:endCxn id="116" idx="3"/>
            </p:cNvCxnSpPr>
            <p:nvPr/>
          </p:nvCxnSpPr>
          <p:spPr>
            <a:xfrm rot="16200000" flipV="1">
              <a:off x="4569686" y="645795"/>
              <a:ext cx="6662" cy="5577462"/>
            </a:xfrm>
            <a:prstGeom prst="bentConnector3">
              <a:avLst>
                <a:gd name="adj1" fmla="val 1800000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Conector angular 300">
              <a:extLst>
                <a:ext uri="{FF2B5EF4-FFF2-40B4-BE49-F238E27FC236}">
                  <a16:creationId xmlns:a16="http://schemas.microsoft.com/office/drawing/2014/main" id="{EBA0A9D7-CFA1-662D-292C-4C564F6A8C4B}"/>
                </a:ext>
              </a:extLst>
            </p:cNvPr>
            <p:cNvCxnSpPr>
              <a:stCxn id="124" idx="3"/>
              <a:endCxn id="117" idx="3"/>
            </p:cNvCxnSpPr>
            <p:nvPr/>
          </p:nvCxnSpPr>
          <p:spPr>
            <a:xfrm rot="16200000" flipV="1">
              <a:off x="4569686" y="1342978"/>
              <a:ext cx="6662" cy="4183096"/>
            </a:xfrm>
            <a:prstGeom prst="bentConnector3">
              <a:avLst>
                <a:gd name="adj1" fmla="val 1800000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Conector angular 301">
              <a:extLst>
                <a:ext uri="{FF2B5EF4-FFF2-40B4-BE49-F238E27FC236}">
                  <a16:creationId xmlns:a16="http://schemas.microsoft.com/office/drawing/2014/main" id="{0B422FD8-8D4C-17F6-5F45-89DEDBCA6DB4}"/>
                </a:ext>
              </a:extLst>
            </p:cNvPr>
            <p:cNvCxnSpPr>
              <a:stCxn id="123" idx="3"/>
              <a:endCxn id="118" idx="3"/>
            </p:cNvCxnSpPr>
            <p:nvPr/>
          </p:nvCxnSpPr>
          <p:spPr>
            <a:xfrm rot="16200000" flipV="1">
              <a:off x="4569686" y="2040161"/>
              <a:ext cx="6662" cy="2788731"/>
            </a:xfrm>
            <a:prstGeom prst="bentConnector3">
              <a:avLst>
                <a:gd name="adj1" fmla="val 1800000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Conector angular 302">
              <a:extLst>
                <a:ext uri="{FF2B5EF4-FFF2-40B4-BE49-F238E27FC236}">
                  <a16:creationId xmlns:a16="http://schemas.microsoft.com/office/drawing/2014/main" id="{00E4418C-7EF6-4E45-5240-0F64C06A6B4B}"/>
                </a:ext>
              </a:extLst>
            </p:cNvPr>
            <p:cNvCxnSpPr>
              <a:stCxn id="121" idx="3"/>
              <a:endCxn id="119" idx="3"/>
            </p:cNvCxnSpPr>
            <p:nvPr/>
          </p:nvCxnSpPr>
          <p:spPr>
            <a:xfrm rot="16200000" flipV="1">
              <a:off x="4569686" y="2737344"/>
              <a:ext cx="6662" cy="1394365"/>
            </a:xfrm>
            <a:prstGeom prst="bentConnector3">
              <a:avLst>
                <a:gd name="adj1" fmla="val 1800000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Conector recto 303">
              <a:extLst>
                <a:ext uri="{FF2B5EF4-FFF2-40B4-BE49-F238E27FC236}">
                  <a16:creationId xmlns:a16="http://schemas.microsoft.com/office/drawing/2014/main" id="{B77B475F-9161-106F-A7EC-F1F2968EA4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76078" y="3312409"/>
              <a:ext cx="0" cy="122118"/>
            </a:xfrm>
            <a:prstGeom prst="line">
              <a:avLst/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Conector angular 304">
              <a:extLst>
                <a:ext uri="{FF2B5EF4-FFF2-40B4-BE49-F238E27FC236}">
                  <a16:creationId xmlns:a16="http://schemas.microsoft.com/office/drawing/2014/main" id="{948FE6F0-A4D6-B5A3-D6AA-D34116FF00EB}"/>
                </a:ext>
              </a:extLst>
            </p:cNvPr>
            <p:cNvCxnSpPr>
              <a:cxnSpLocks/>
              <a:stCxn id="275" idx="3"/>
              <a:endCxn id="118" idx="1"/>
            </p:cNvCxnSpPr>
            <p:nvPr/>
          </p:nvCxnSpPr>
          <p:spPr>
            <a:xfrm rot="5400000" flipH="1" flipV="1">
              <a:off x="2924320" y="3820883"/>
              <a:ext cx="172992" cy="329010"/>
            </a:xfrm>
            <a:prstGeom prst="bentConnector3">
              <a:avLst/>
            </a:prstGeom>
            <a:ln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Conector angular 305">
              <a:extLst>
                <a:ext uri="{FF2B5EF4-FFF2-40B4-BE49-F238E27FC236}">
                  <a16:creationId xmlns:a16="http://schemas.microsoft.com/office/drawing/2014/main" id="{C0FF71B8-1931-78DD-7606-97FE14213248}"/>
                </a:ext>
              </a:extLst>
            </p:cNvPr>
            <p:cNvCxnSpPr>
              <a:cxnSpLocks/>
              <a:stCxn id="276" idx="3"/>
              <a:endCxn id="118" idx="1"/>
            </p:cNvCxnSpPr>
            <p:nvPr/>
          </p:nvCxnSpPr>
          <p:spPr>
            <a:xfrm rot="16200000" flipV="1">
              <a:off x="3272912" y="3801302"/>
              <a:ext cx="172992" cy="368172"/>
            </a:xfrm>
            <a:prstGeom prst="bentConnector3">
              <a:avLst/>
            </a:prstGeom>
            <a:ln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Conector angular 306">
              <a:extLst>
                <a:ext uri="{FF2B5EF4-FFF2-40B4-BE49-F238E27FC236}">
                  <a16:creationId xmlns:a16="http://schemas.microsoft.com/office/drawing/2014/main" id="{18F886EE-0B5F-A1EC-523E-BA5F112DF15F}"/>
                </a:ext>
              </a:extLst>
            </p:cNvPr>
            <p:cNvCxnSpPr>
              <a:cxnSpLocks/>
              <a:stCxn id="282" idx="3"/>
              <a:endCxn id="121" idx="1"/>
            </p:cNvCxnSpPr>
            <p:nvPr/>
          </p:nvCxnSpPr>
          <p:spPr>
            <a:xfrm rot="16200000" flipV="1">
              <a:off x="5875489" y="3290273"/>
              <a:ext cx="177127" cy="1394366"/>
            </a:xfrm>
            <a:prstGeom prst="bentConnector3">
              <a:avLst/>
            </a:prstGeom>
            <a:ln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Conector angular 307">
              <a:extLst>
                <a:ext uri="{FF2B5EF4-FFF2-40B4-BE49-F238E27FC236}">
                  <a16:creationId xmlns:a16="http://schemas.microsoft.com/office/drawing/2014/main" id="{920E1931-750B-1191-01FE-0D3922CA006A}"/>
                </a:ext>
              </a:extLst>
            </p:cNvPr>
            <p:cNvCxnSpPr>
              <a:cxnSpLocks/>
              <a:stCxn id="281" idx="3"/>
              <a:endCxn id="121" idx="1"/>
            </p:cNvCxnSpPr>
            <p:nvPr/>
          </p:nvCxnSpPr>
          <p:spPr>
            <a:xfrm rot="16200000" flipV="1">
              <a:off x="5526898" y="3638864"/>
              <a:ext cx="177127" cy="697184"/>
            </a:xfrm>
            <a:prstGeom prst="bentConnector3">
              <a:avLst/>
            </a:prstGeom>
            <a:ln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Conector angular 308">
              <a:extLst>
                <a:ext uri="{FF2B5EF4-FFF2-40B4-BE49-F238E27FC236}">
                  <a16:creationId xmlns:a16="http://schemas.microsoft.com/office/drawing/2014/main" id="{B01C54E9-B5AC-0008-EA00-B5BC6F7C8FDF}"/>
                </a:ext>
              </a:extLst>
            </p:cNvPr>
            <p:cNvCxnSpPr>
              <a:cxnSpLocks/>
              <a:stCxn id="279" idx="3"/>
              <a:endCxn id="121" idx="1"/>
            </p:cNvCxnSpPr>
            <p:nvPr/>
          </p:nvCxnSpPr>
          <p:spPr>
            <a:xfrm rot="16200000" flipV="1">
              <a:off x="5178307" y="3987455"/>
              <a:ext cx="177127" cy="1"/>
            </a:xfrm>
            <a:prstGeom prst="bentConnector3">
              <a:avLst/>
            </a:prstGeom>
            <a:ln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Conector angular 309">
              <a:extLst>
                <a:ext uri="{FF2B5EF4-FFF2-40B4-BE49-F238E27FC236}">
                  <a16:creationId xmlns:a16="http://schemas.microsoft.com/office/drawing/2014/main" id="{AE482C23-2C44-112F-6C15-50097F55C86F}"/>
                </a:ext>
              </a:extLst>
            </p:cNvPr>
            <p:cNvCxnSpPr>
              <a:cxnSpLocks/>
              <a:stCxn id="277" idx="3"/>
              <a:endCxn id="121" idx="1"/>
            </p:cNvCxnSpPr>
            <p:nvPr/>
          </p:nvCxnSpPr>
          <p:spPr>
            <a:xfrm rot="5400000" flipH="1" flipV="1">
              <a:off x="4829715" y="3638865"/>
              <a:ext cx="177127" cy="697182"/>
            </a:xfrm>
            <a:prstGeom prst="bentConnector3">
              <a:avLst/>
            </a:prstGeom>
            <a:ln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1" name="object 30">
              <a:extLst>
                <a:ext uri="{FF2B5EF4-FFF2-40B4-BE49-F238E27FC236}">
                  <a16:creationId xmlns:a16="http://schemas.microsoft.com/office/drawing/2014/main" id="{87A33DE0-7018-111F-1C13-2C30B0E58DB4}"/>
                </a:ext>
              </a:extLst>
            </p:cNvPr>
            <p:cNvSpPr txBox="1"/>
            <p:nvPr/>
          </p:nvSpPr>
          <p:spPr>
            <a:xfrm>
              <a:off x="4274803" y="4790265"/>
              <a:ext cx="589767" cy="111569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>
              <a:defPPr>
                <a:defRPr lang="es-CO"/>
              </a:defPPr>
              <a:lvl1pPr marL="12700" marR="5080" indent="-12700" algn="ctr">
                <a:lnSpc>
                  <a:spcPts val="1000"/>
                </a:lnSpc>
                <a:spcBef>
                  <a:spcPts val="150"/>
                </a:spcBef>
                <a:defRPr sz="1000">
                  <a:solidFill>
                    <a:srgbClr val="F3FFFF"/>
                  </a:solidFill>
                  <a:latin typeface="Terpel-Sans-Medium-Condensed" pitchFamily="2" charset="0"/>
                  <a:cs typeface="Arial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es-CO" sz="600" dirty="0" err="1"/>
                <a:t>Masser</a:t>
              </a:r>
              <a:r>
                <a:rPr lang="es-CO" sz="600" dirty="0"/>
                <a:t> S.A.S</a:t>
              </a:r>
            </a:p>
          </p:txBody>
        </p:sp>
        <p:sp>
          <p:nvSpPr>
            <p:cNvPr id="312" name="object 28">
              <a:extLst>
                <a:ext uri="{FF2B5EF4-FFF2-40B4-BE49-F238E27FC236}">
                  <a16:creationId xmlns:a16="http://schemas.microsoft.com/office/drawing/2014/main" id="{D8A443DE-56DB-C7D7-B9E4-45FC24D75CAB}"/>
                </a:ext>
              </a:extLst>
            </p:cNvPr>
            <p:cNvSpPr/>
            <p:nvPr/>
          </p:nvSpPr>
          <p:spPr>
            <a:xfrm>
              <a:off x="4527066" y="4667738"/>
              <a:ext cx="85240" cy="701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/>
            </a:p>
          </p:txBody>
        </p:sp>
        <p:cxnSp>
          <p:nvCxnSpPr>
            <p:cNvPr id="313" name="Conector recto 312">
              <a:extLst>
                <a:ext uri="{FF2B5EF4-FFF2-40B4-BE49-F238E27FC236}">
                  <a16:creationId xmlns:a16="http://schemas.microsoft.com/office/drawing/2014/main" id="{3071CF1C-132A-E7E2-941C-9C7EBF903F3D}"/>
                </a:ext>
              </a:extLst>
            </p:cNvPr>
            <p:cNvCxnSpPr>
              <a:stCxn id="277" idx="1"/>
              <a:endCxn id="60" idx="3"/>
            </p:cNvCxnSpPr>
            <p:nvPr/>
          </p:nvCxnSpPr>
          <p:spPr>
            <a:xfrm>
              <a:off x="4569687" y="4441546"/>
              <a:ext cx="0" cy="174859"/>
            </a:xfrm>
            <a:prstGeom prst="line">
              <a:avLst/>
            </a:prstGeom>
            <a:ln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4" name="object 7">
              <a:extLst>
                <a:ext uri="{FF2B5EF4-FFF2-40B4-BE49-F238E27FC236}">
                  <a16:creationId xmlns:a16="http://schemas.microsoft.com/office/drawing/2014/main" id="{70E1E067-BBC1-B420-192B-79E9589DD3D5}"/>
                </a:ext>
              </a:extLst>
            </p:cNvPr>
            <p:cNvSpPr txBox="1"/>
            <p:nvPr/>
          </p:nvSpPr>
          <p:spPr>
            <a:xfrm>
              <a:off x="792028" y="4433893"/>
              <a:ext cx="295075" cy="1315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s-CO"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99</a:t>
              </a:r>
              <a:r>
                <a:rPr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cxnSp>
          <p:nvCxnSpPr>
            <p:cNvPr id="315" name="Conector recto 314">
              <a:extLst>
                <a:ext uri="{FF2B5EF4-FFF2-40B4-BE49-F238E27FC236}">
                  <a16:creationId xmlns:a16="http://schemas.microsoft.com/office/drawing/2014/main" id="{CEE49B30-D050-6040-9026-6F7E32DCDBDC}"/>
                </a:ext>
              </a:extLst>
            </p:cNvPr>
            <p:cNvCxnSpPr>
              <a:stCxn id="115" idx="1"/>
              <a:endCxn id="270" idx="3"/>
            </p:cNvCxnSpPr>
            <p:nvPr/>
          </p:nvCxnSpPr>
          <p:spPr>
            <a:xfrm>
              <a:off x="1083773" y="3898892"/>
              <a:ext cx="0" cy="172992"/>
            </a:xfrm>
            <a:prstGeom prst="line">
              <a:avLst/>
            </a:prstGeom>
            <a:ln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6" name="object 7">
              <a:extLst>
                <a:ext uri="{FF2B5EF4-FFF2-40B4-BE49-F238E27FC236}">
                  <a16:creationId xmlns:a16="http://schemas.microsoft.com/office/drawing/2014/main" id="{69D6F39B-C6D4-8024-5726-3726C6551318}"/>
                </a:ext>
              </a:extLst>
            </p:cNvPr>
            <p:cNvSpPr txBox="1"/>
            <p:nvPr/>
          </p:nvSpPr>
          <p:spPr>
            <a:xfrm>
              <a:off x="2552014" y="4433893"/>
              <a:ext cx="295075" cy="1315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s-CO"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99</a:t>
              </a:r>
              <a:r>
                <a:rPr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317" name="object 7">
              <a:extLst>
                <a:ext uri="{FF2B5EF4-FFF2-40B4-BE49-F238E27FC236}">
                  <a16:creationId xmlns:a16="http://schemas.microsoft.com/office/drawing/2014/main" id="{6B6DDD05-C7B1-FE00-C55A-6D01219783A5}"/>
                </a:ext>
              </a:extLst>
            </p:cNvPr>
            <p:cNvSpPr txBox="1"/>
            <p:nvPr/>
          </p:nvSpPr>
          <p:spPr>
            <a:xfrm>
              <a:off x="3247690" y="4451867"/>
              <a:ext cx="484430" cy="1315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s-CO"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318" name="object 7">
              <a:extLst>
                <a:ext uri="{FF2B5EF4-FFF2-40B4-BE49-F238E27FC236}">
                  <a16:creationId xmlns:a16="http://schemas.microsoft.com/office/drawing/2014/main" id="{2E1010E1-BD03-C8C9-F0FA-E8D79C2F2F9E}"/>
                </a:ext>
              </a:extLst>
            </p:cNvPr>
            <p:cNvSpPr txBox="1"/>
            <p:nvPr/>
          </p:nvSpPr>
          <p:spPr>
            <a:xfrm>
              <a:off x="4271945" y="4451867"/>
              <a:ext cx="484430" cy="1315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s-CO"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319" name="object 7">
              <a:extLst>
                <a:ext uri="{FF2B5EF4-FFF2-40B4-BE49-F238E27FC236}">
                  <a16:creationId xmlns:a16="http://schemas.microsoft.com/office/drawing/2014/main" id="{90F9BFDB-3F21-5087-0820-E10F99A7E608}"/>
                </a:ext>
              </a:extLst>
            </p:cNvPr>
            <p:cNvSpPr txBox="1"/>
            <p:nvPr/>
          </p:nvSpPr>
          <p:spPr>
            <a:xfrm>
              <a:off x="4970613" y="4451867"/>
              <a:ext cx="484430" cy="1315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s-CO"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320" name="object 7">
              <a:extLst>
                <a:ext uri="{FF2B5EF4-FFF2-40B4-BE49-F238E27FC236}">
                  <a16:creationId xmlns:a16="http://schemas.microsoft.com/office/drawing/2014/main" id="{E539D4A1-6052-8B1B-4EA5-F8B25B2C68EF}"/>
                </a:ext>
              </a:extLst>
            </p:cNvPr>
            <p:cNvSpPr txBox="1"/>
            <p:nvPr/>
          </p:nvSpPr>
          <p:spPr>
            <a:xfrm>
              <a:off x="5685280" y="4704718"/>
              <a:ext cx="484430" cy="1315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s-CO"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321" name="object 7">
              <a:extLst>
                <a:ext uri="{FF2B5EF4-FFF2-40B4-BE49-F238E27FC236}">
                  <a16:creationId xmlns:a16="http://schemas.microsoft.com/office/drawing/2014/main" id="{4C960FDD-25E4-0989-ED42-1653F4B07CB1}"/>
                </a:ext>
              </a:extLst>
            </p:cNvPr>
            <p:cNvSpPr txBox="1"/>
            <p:nvPr/>
          </p:nvSpPr>
          <p:spPr>
            <a:xfrm>
              <a:off x="6369947" y="4451867"/>
              <a:ext cx="484430" cy="1315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s-CO"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322" name="object 7">
              <a:extLst>
                <a:ext uri="{FF2B5EF4-FFF2-40B4-BE49-F238E27FC236}">
                  <a16:creationId xmlns:a16="http://schemas.microsoft.com/office/drawing/2014/main" id="{1CCD513A-BA83-5F23-6F2E-C803E3F83C5D}"/>
                </a:ext>
              </a:extLst>
            </p:cNvPr>
            <p:cNvSpPr txBox="1"/>
            <p:nvPr/>
          </p:nvSpPr>
          <p:spPr>
            <a:xfrm>
              <a:off x="4271945" y="4985633"/>
              <a:ext cx="484430" cy="13155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s-CO"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7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sp>
          <p:nvSpPr>
            <p:cNvPr id="338" name="object 38">
              <a:extLst>
                <a:ext uri="{FF2B5EF4-FFF2-40B4-BE49-F238E27FC236}">
                  <a16:creationId xmlns:a16="http://schemas.microsoft.com/office/drawing/2014/main" id="{52165159-84C4-E742-798A-B4D38C03B8F3}"/>
                </a:ext>
              </a:extLst>
            </p:cNvPr>
            <p:cNvSpPr/>
            <p:nvPr/>
          </p:nvSpPr>
          <p:spPr>
            <a:xfrm>
              <a:off x="4517572" y="3485363"/>
              <a:ext cx="88495" cy="63568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00">
                <a:latin typeface="Arial Narrow" panose="020B0606020202030204" pitchFamily="34" charset="0"/>
              </a:endParaRPr>
            </a:p>
          </p:txBody>
        </p:sp>
        <p:sp>
          <p:nvSpPr>
            <p:cNvPr id="339" name="object 30">
              <a:extLst>
                <a:ext uri="{FF2B5EF4-FFF2-40B4-BE49-F238E27FC236}">
                  <a16:creationId xmlns:a16="http://schemas.microsoft.com/office/drawing/2014/main" id="{94EB3B34-A2C3-DF10-0CC8-54EFBA7B3F1B}"/>
                </a:ext>
              </a:extLst>
            </p:cNvPr>
            <p:cNvSpPr txBox="1"/>
            <p:nvPr/>
          </p:nvSpPr>
          <p:spPr>
            <a:xfrm>
              <a:off x="4273514" y="3640159"/>
              <a:ext cx="590682" cy="184666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 marR="5080" indent="-12700" algn="ctr">
                <a:spcBef>
                  <a:spcPts val="150"/>
                </a:spcBef>
              </a:pPr>
              <a:r>
                <a:rPr lang="es-CO" sz="600" dirty="0">
                  <a:solidFill>
                    <a:srgbClr val="F3FFFF"/>
                  </a:solidFill>
                  <a:latin typeface="Terpel-Sans-Medium-Condensed" pitchFamily="2" charset="0"/>
                  <a:cs typeface="Arial"/>
                </a:rPr>
                <a:t>Terpel Comercial Dominicana*</a:t>
              </a:r>
            </a:p>
          </p:txBody>
        </p:sp>
        <p:sp>
          <p:nvSpPr>
            <p:cNvPr id="340" name="object 7">
              <a:extLst>
                <a:ext uri="{FF2B5EF4-FFF2-40B4-BE49-F238E27FC236}">
                  <a16:creationId xmlns:a16="http://schemas.microsoft.com/office/drawing/2014/main" id="{B14EEC00-7B82-C45B-7884-F1BFC68DDC4D}"/>
                </a:ext>
              </a:extLst>
            </p:cNvPr>
            <p:cNvSpPr txBox="1"/>
            <p:nvPr/>
          </p:nvSpPr>
          <p:spPr>
            <a:xfrm>
              <a:off x="4281530" y="3149909"/>
              <a:ext cx="521706" cy="14835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spcBef>
                  <a:spcPts val="100"/>
                </a:spcBef>
              </a:pPr>
              <a:r>
                <a:rPr lang="es-CO"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100</a:t>
              </a:r>
              <a:r>
                <a:rPr sz="800" b="1" dirty="0">
                  <a:solidFill>
                    <a:srgbClr val="1A3A42"/>
                  </a:solidFill>
                  <a:latin typeface="Terpel-Sans-Bold-Condensed" pitchFamily="2" charset="0"/>
                  <a:cs typeface="Arial"/>
                </a:rPr>
                <a:t>%</a:t>
              </a:r>
            </a:p>
          </p:txBody>
        </p:sp>
        <p:cxnSp>
          <p:nvCxnSpPr>
            <p:cNvPr id="342" name="Conector angular 341">
              <a:extLst>
                <a:ext uri="{FF2B5EF4-FFF2-40B4-BE49-F238E27FC236}">
                  <a16:creationId xmlns:a16="http://schemas.microsoft.com/office/drawing/2014/main" id="{48B43764-2949-45D4-D322-8B9666ADB153}"/>
                </a:ext>
              </a:extLst>
            </p:cNvPr>
            <p:cNvCxnSpPr>
              <a:stCxn id="337" idx="3"/>
              <a:endCxn id="120" idx="3"/>
            </p:cNvCxnSpPr>
            <p:nvPr/>
          </p:nvCxnSpPr>
          <p:spPr>
            <a:xfrm rot="16200000" flipV="1">
              <a:off x="7008217" y="995996"/>
              <a:ext cx="12700" cy="4877060"/>
            </a:xfrm>
            <a:prstGeom prst="bentConnector3">
              <a:avLst>
                <a:gd name="adj1" fmla="val 979740"/>
              </a:avLst>
            </a:prstGeom>
            <a:ln w="12700">
              <a:solidFill>
                <a:srgbClr val="FF081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a56fe731-e20c-447a-8254-e1696c7cb009}" enabled="0" method="" siteId="{a56fe731-e20c-447a-8254-e1696c7cb0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3764</TotalTime>
  <Words>257</Words>
  <Application>Microsoft Office PowerPoint</Application>
  <PresentationFormat>Presentación en pantalla (16:9)</PresentationFormat>
  <Paragraphs>68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1" baseType="lpstr">
      <vt:lpstr>Arial Narrow</vt:lpstr>
      <vt:lpstr>Calibri</vt:lpstr>
      <vt:lpstr>Terpel-Sans-Black-Condensed</vt:lpstr>
      <vt:lpstr>Terpel-Sans-Bold-Condensed</vt:lpstr>
      <vt:lpstr>Terpel-Sans-Display</vt:lpstr>
      <vt:lpstr>Terpel-Sans-ExtraBold-Condensed</vt:lpstr>
      <vt:lpstr>Terpel-Sans-Medium-Condensed</vt:lpstr>
      <vt:lpstr>Terpel-Sans-Regular</vt:lpstr>
      <vt:lpstr>Times New Roman</vt:lpstr>
      <vt:lpstr>Office Theme</vt:lpstr>
      <vt:lpstr>CORPORATE STRUCTURE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Corporativa</dc:title>
  <dc:creator>Maria Alejandra Bravo Ferneyn</dc:creator>
  <cp:lastModifiedBy>Sandra Lizethe Castellanos Rozo</cp:lastModifiedBy>
  <cp:revision>76</cp:revision>
  <dcterms:created xsi:type="dcterms:W3CDTF">2017-10-25T01:54:14Z</dcterms:created>
  <dcterms:modified xsi:type="dcterms:W3CDTF">2026-03-18T21:02:20Z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2017-10-23T00:00:00Z</vt:filetime>
  </property>
  <property fmtid="{D5CDD505-2E9C-101B-9397-08002B2CF9AE}" pid="3" name="Creator">
    <vt:lpwstr>Mozilla/5.0 (Windows NT 6.1; Win64; x64) AppleWebKit/537.36 (KHTML, like Gecko) Chrome/60.0.3112.113 Safari/537.36</vt:lpwstr>
  </property>
  <property fmtid="{D5CDD505-2E9C-101B-9397-08002B2CF9AE}" pid="4" name="LastSaved">
    <vt:filetime>2017-10-25T00:00:00Z</vt:filetime>
  </property>
</Properties>
</file>