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7772400" cy="10058400"/>
  <p:defaultTextStyle>
    <a:defPPr>
      <a:defRPr lang="es-CO"/>
    </a:defPPr>
    <a:lvl1pPr marL="0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1pPr>
    <a:lvl2pPr marL="233766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2pPr>
    <a:lvl3pPr marL="467533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3pPr>
    <a:lvl4pPr marL="701299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4pPr>
    <a:lvl5pPr marL="935065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5pPr>
    <a:lvl6pPr marL="1168832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6pPr>
    <a:lvl7pPr marL="1402598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7pPr>
    <a:lvl8pPr marL="1636365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8pPr>
    <a:lvl9pPr marL="1870131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3" userDrawn="1">
          <p15:clr>
            <a:srgbClr val="A4A3A4"/>
          </p15:clr>
        </p15:guide>
        <p15:guide id="2" pos="25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818"/>
    <a:srgbClr val="1A3A42"/>
    <a:srgbClr val="F3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4" autoAdjust="0"/>
    <p:restoredTop sz="96521" autoAdjust="0"/>
  </p:normalViewPr>
  <p:slideViewPr>
    <p:cSldViewPr>
      <p:cViewPr varScale="1">
        <p:scale>
          <a:sx n="84" d="100"/>
          <a:sy n="84" d="100"/>
        </p:scale>
        <p:origin x="1052" y="40"/>
      </p:cViewPr>
      <p:guideLst>
        <p:guide orient="horz" pos="1473"/>
        <p:guide pos="254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Lizethe Castellanos Rozo" userId="201ae3cc-ddcd-4a50-bad2-ea0272941655" providerId="ADAL" clId="{09FFA4DC-30F0-45EC-8462-FBDCACC0DD7F}"/>
    <pc:docChg chg="delSld modSld">
      <pc:chgData name="Sandra Lizethe Castellanos Rozo" userId="201ae3cc-ddcd-4a50-bad2-ea0272941655" providerId="ADAL" clId="{09FFA4DC-30F0-45EC-8462-FBDCACC0DD7F}" dt="2026-03-18T21:00:06.862" v="57" actId="20577"/>
      <pc:docMkLst>
        <pc:docMk/>
      </pc:docMkLst>
      <pc:sldChg chg="modSp mod">
        <pc:chgData name="Sandra Lizethe Castellanos Rozo" userId="201ae3cc-ddcd-4a50-bad2-ea0272941655" providerId="ADAL" clId="{09FFA4DC-30F0-45EC-8462-FBDCACC0DD7F}" dt="2026-03-18T21:00:06.862" v="57" actId="20577"/>
        <pc:sldMkLst>
          <pc:docMk/>
          <pc:sldMk cId="742998070" sldId="257"/>
        </pc:sldMkLst>
        <pc:spChg chg="mod">
          <ac:chgData name="Sandra Lizethe Castellanos Rozo" userId="201ae3cc-ddcd-4a50-bad2-ea0272941655" providerId="ADAL" clId="{09FFA4DC-30F0-45EC-8462-FBDCACC0DD7F}" dt="2026-03-18T21:00:06.862" v="57" actId="20577"/>
          <ac:spMkLst>
            <pc:docMk/>
            <pc:sldMk cId="742998070" sldId="257"/>
            <ac:spMk id="76" creationId="{1B5CEEB3-3B05-6735-F309-79D0CD6F08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B5F3A-6A6D-4D77-97AF-4169FD867855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58F7A-30F8-4812-BD36-C8762D0BE9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1035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1pPr>
    <a:lvl2pPr marL="233766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2pPr>
    <a:lvl3pPr marL="467533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3pPr>
    <a:lvl4pPr marL="701299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4pPr>
    <a:lvl5pPr marL="935065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5pPr>
    <a:lvl6pPr marL="1168832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6pPr>
    <a:lvl7pPr marL="1402598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7pPr>
    <a:lvl8pPr marL="1636365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8pPr>
    <a:lvl9pPr marL="1870131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87DBC-37D2-3F27-A008-57A9A6E9B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8ABEC39-F03E-3590-1717-7B38DCD0E8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869950" y="1257300"/>
            <a:ext cx="6032500" cy="3394075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2C45848-37A2-A4E0-0A91-801611217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B0328A-D7DE-0718-25D9-43BA1F29A1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58F7A-30F8-4812-BD36-C8762D0BE9F0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854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6"/>
            <a:ext cx="7772400" cy="3462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1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177100"/>
          </a:xfrm>
        </p:spPr>
        <p:txBody>
          <a:bodyPr lIns="0" tIns="0" rIns="0" bIns="0"/>
          <a:lstStyle>
            <a:lvl1pPr>
              <a:defRPr sz="1151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177100"/>
          </a:xfrm>
        </p:spPr>
        <p:txBody>
          <a:bodyPr lIns="0" tIns="0" rIns="0" bIns="0"/>
          <a:lstStyle>
            <a:lvl1pPr>
              <a:defRPr sz="1151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6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6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177100"/>
          </a:xfrm>
        </p:spPr>
        <p:txBody>
          <a:bodyPr lIns="0" tIns="0" rIns="0" bIns="0"/>
          <a:lstStyle>
            <a:lvl1pPr>
              <a:defRPr sz="1151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3462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6"/>
            <a:ext cx="82296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56"/>
            <a:ext cx="2926080" cy="141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141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79" y="4783456"/>
            <a:ext cx="2103120" cy="141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33812">
        <a:defRPr>
          <a:latin typeface="+mn-lt"/>
          <a:ea typeface="+mn-ea"/>
          <a:cs typeface="+mn-cs"/>
        </a:defRPr>
      </a:lvl2pPr>
      <a:lvl3pPr marL="467624">
        <a:defRPr>
          <a:latin typeface="+mn-lt"/>
          <a:ea typeface="+mn-ea"/>
          <a:cs typeface="+mn-cs"/>
        </a:defRPr>
      </a:lvl3pPr>
      <a:lvl4pPr marL="701436">
        <a:defRPr>
          <a:latin typeface="+mn-lt"/>
          <a:ea typeface="+mn-ea"/>
          <a:cs typeface="+mn-cs"/>
        </a:defRPr>
      </a:lvl4pPr>
      <a:lvl5pPr marL="935248">
        <a:defRPr>
          <a:latin typeface="+mn-lt"/>
          <a:ea typeface="+mn-ea"/>
          <a:cs typeface="+mn-cs"/>
        </a:defRPr>
      </a:lvl5pPr>
      <a:lvl6pPr marL="1169060">
        <a:defRPr>
          <a:latin typeface="+mn-lt"/>
          <a:ea typeface="+mn-ea"/>
          <a:cs typeface="+mn-cs"/>
        </a:defRPr>
      </a:lvl6pPr>
      <a:lvl7pPr marL="1402872">
        <a:defRPr>
          <a:latin typeface="+mn-lt"/>
          <a:ea typeface="+mn-ea"/>
          <a:cs typeface="+mn-cs"/>
        </a:defRPr>
      </a:lvl7pPr>
      <a:lvl8pPr marL="1636685">
        <a:defRPr>
          <a:latin typeface="+mn-lt"/>
          <a:ea typeface="+mn-ea"/>
          <a:cs typeface="+mn-cs"/>
        </a:defRPr>
      </a:lvl8pPr>
      <a:lvl9pPr marL="187049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33812">
        <a:defRPr>
          <a:latin typeface="+mn-lt"/>
          <a:ea typeface="+mn-ea"/>
          <a:cs typeface="+mn-cs"/>
        </a:defRPr>
      </a:lvl2pPr>
      <a:lvl3pPr marL="467624">
        <a:defRPr>
          <a:latin typeface="+mn-lt"/>
          <a:ea typeface="+mn-ea"/>
          <a:cs typeface="+mn-cs"/>
        </a:defRPr>
      </a:lvl3pPr>
      <a:lvl4pPr marL="701436">
        <a:defRPr>
          <a:latin typeface="+mn-lt"/>
          <a:ea typeface="+mn-ea"/>
          <a:cs typeface="+mn-cs"/>
        </a:defRPr>
      </a:lvl4pPr>
      <a:lvl5pPr marL="935248">
        <a:defRPr>
          <a:latin typeface="+mn-lt"/>
          <a:ea typeface="+mn-ea"/>
          <a:cs typeface="+mn-cs"/>
        </a:defRPr>
      </a:lvl5pPr>
      <a:lvl6pPr marL="1169060">
        <a:defRPr>
          <a:latin typeface="+mn-lt"/>
          <a:ea typeface="+mn-ea"/>
          <a:cs typeface="+mn-cs"/>
        </a:defRPr>
      </a:lvl6pPr>
      <a:lvl7pPr marL="1402872">
        <a:defRPr>
          <a:latin typeface="+mn-lt"/>
          <a:ea typeface="+mn-ea"/>
          <a:cs typeface="+mn-cs"/>
        </a:defRPr>
      </a:lvl7pPr>
      <a:lvl8pPr marL="1636685">
        <a:defRPr>
          <a:latin typeface="+mn-lt"/>
          <a:ea typeface="+mn-ea"/>
          <a:cs typeface="+mn-cs"/>
        </a:defRPr>
      </a:lvl8pPr>
      <a:lvl9pPr marL="187049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18870-5B77-8F40-6B57-04822698D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6">
            <a:extLst>
              <a:ext uri="{FF2B5EF4-FFF2-40B4-BE49-F238E27FC236}">
                <a16:creationId xmlns:a16="http://schemas.microsoft.com/office/drawing/2014/main" id="{A7E98178-F59F-E185-A930-077C39A57E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637" y="285750"/>
            <a:ext cx="910936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ES" sz="3200" b="1" spc="-5" dirty="0">
                <a:solidFill>
                  <a:srgbClr val="1A3A42"/>
                </a:solidFill>
                <a:latin typeface="Terpel-Sans-Display" pitchFamily="2" charset="0"/>
              </a:rPr>
              <a:t>ESTRUCTURA CORPORATIVA</a:t>
            </a:r>
          </a:p>
        </p:txBody>
      </p:sp>
      <p:pic>
        <p:nvPicPr>
          <p:cNvPr id="62" name="Imagen 61">
            <a:extLst>
              <a:ext uri="{FF2B5EF4-FFF2-40B4-BE49-F238E27FC236}">
                <a16:creationId xmlns:a16="http://schemas.microsoft.com/office/drawing/2014/main" id="{524CBF9B-0026-F995-83B6-92A33F912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5143500"/>
            <a:ext cx="9144000" cy="75414"/>
          </a:xfrm>
          <a:prstGeom prst="rect">
            <a:avLst/>
          </a:prstGeom>
        </p:spPr>
      </p:pic>
      <p:grpSp>
        <p:nvGrpSpPr>
          <p:cNvPr id="69" name="Grupo 68">
            <a:extLst>
              <a:ext uri="{FF2B5EF4-FFF2-40B4-BE49-F238E27FC236}">
                <a16:creationId xmlns:a16="http://schemas.microsoft.com/office/drawing/2014/main" id="{14A31694-5612-C57F-47E3-9C739AF0AB5E}"/>
              </a:ext>
            </a:extLst>
          </p:cNvPr>
          <p:cNvGrpSpPr/>
          <p:nvPr/>
        </p:nvGrpSpPr>
        <p:grpSpPr>
          <a:xfrm>
            <a:off x="659723" y="1123950"/>
            <a:ext cx="7824554" cy="1046483"/>
            <a:chOff x="801436" y="2226146"/>
            <a:chExt cx="16278728" cy="2177173"/>
          </a:xfrm>
        </p:grpSpPr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id="{77001E2D-C2FB-8379-94AC-F5D78F90184C}"/>
                </a:ext>
              </a:extLst>
            </p:cNvPr>
            <p:cNvGrpSpPr/>
            <p:nvPr/>
          </p:nvGrpSpPr>
          <p:grpSpPr>
            <a:xfrm>
              <a:off x="801437" y="2226146"/>
              <a:ext cx="16278726" cy="1143000"/>
              <a:chOff x="1320800" y="2590800"/>
              <a:chExt cx="20619720" cy="1447800"/>
            </a:xfrm>
          </p:grpSpPr>
          <p:sp>
            <p:nvSpPr>
              <p:cNvPr id="106" name="Recortar rectángulo de una esquina 105">
                <a:extLst>
                  <a:ext uri="{FF2B5EF4-FFF2-40B4-BE49-F238E27FC236}">
                    <a16:creationId xmlns:a16="http://schemas.microsoft.com/office/drawing/2014/main" id="{9F72438F-89EC-E973-A782-D187ECA3E15F}"/>
                  </a:ext>
                </a:extLst>
              </p:cNvPr>
              <p:cNvSpPr/>
              <p:nvPr/>
            </p:nvSpPr>
            <p:spPr>
              <a:xfrm>
                <a:off x="132080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07" name="Recortar rectángulo de una esquina 106">
                <a:extLst>
                  <a:ext uri="{FF2B5EF4-FFF2-40B4-BE49-F238E27FC236}">
                    <a16:creationId xmlns:a16="http://schemas.microsoft.com/office/drawing/2014/main" id="{A898C8E5-298D-F122-0C0D-687F866933E3}"/>
                  </a:ext>
                </a:extLst>
              </p:cNvPr>
              <p:cNvSpPr/>
              <p:nvPr/>
            </p:nvSpPr>
            <p:spPr>
              <a:xfrm>
                <a:off x="433832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08" name="Recortar rectángulo de una esquina 107">
                <a:extLst>
                  <a:ext uri="{FF2B5EF4-FFF2-40B4-BE49-F238E27FC236}">
                    <a16:creationId xmlns:a16="http://schemas.microsoft.com/office/drawing/2014/main" id="{0C8414ED-6FDC-851B-FB31-0FD2439F66A1}"/>
                  </a:ext>
                </a:extLst>
              </p:cNvPr>
              <p:cNvSpPr/>
              <p:nvPr/>
            </p:nvSpPr>
            <p:spPr>
              <a:xfrm>
                <a:off x="735584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09" name="Recortar rectángulo de una esquina 108">
                <a:extLst>
                  <a:ext uri="{FF2B5EF4-FFF2-40B4-BE49-F238E27FC236}">
                    <a16:creationId xmlns:a16="http://schemas.microsoft.com/office/drawing/2014/main" id="{586DF757-1D42-0A41-96DA-921F3CAF3C67}"/>
                  </a:ext>
                </a:extLst>
              </p:cNvPr>
              <p:cNvSpPr/>
              <p:nvPr/>
            </p:nvSpPr>
            <p:spPr>
              <a:xfrm>
                <a:off x="1037336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10" name="Recortar rectángulo de una esquina 109">
                <a:extLst>
                  <a:ext uri="{FF2B5EF4-FFF2-40B4-BE49-F238E27FC236}">
                    <a16:creationId xmlns:a16="http://schemas.microsoft.com/office/drawing/2014/main" id="{3A8303B9-D82F-1098-53E2-EC9B3CB961F9}"/>
                  </a:ext>
                </a:extLst>
              </p:cNvPr>
              <p:cNvSpPr/>
              <p:nvPr/>
            </p:nvSpPr>
            <p:spPr>
              <a:xfrm>
                <a:off x="1339088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11" name="Recortar rectángulo de una esquina 110">
                <a:extLst>
                  <a:ext uri="{FF2B5EF4-FFF2-40B4-BE49-F238E27FC236}">
                    <a16:creationId xmlns:a16="http://schemas.microsoft.com/office/drawing/2014/main" id="{69D7B167-C278-CCA5-DD18-27C3DA6E4251}"/>
                  </a:ext>
                </a:extLst>
              </p:cNvPr>
              <p:cNvSpPr/>
              <p:nvPr/>
            </p:nvSpPr>
            <p:spPr>
              <a:xfrm>
                <a:off x="1640840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12" name="Recortar rectángulo de una esquina 111">
                <a:extLst>
                  <a:ext uri="{FF2B5EF4-FFF2-40B4-BE49-F238E27FC236}">
                    <a16:creationId xmlns:a16="http://schemas.microsoft.com/office/drawing/2014/main" id="{EE876DC0-0512-3B9C-7938-C53A2DA17CB7}"/>
                  </a:ext>
                </a:extLst>
              </p:cNvPr>
              <p:cNvSpPr/>
              <p:nvPr/>
            </p:nvSpPr>
            <p:spPr>
              <a:xfrm>
                <a:off x="1942592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</p:grpSp>
        <p:grpSp>
          <p:nvGrpSpPr>
            <p:cNvPr id="71" name="Grupo 70">
              <a:extLst>
                <a:ext uri="{FF2B5EF4-FFF2-40B4-BE49-F238E27FC236}">
                  <a16:creationId xmlns:a16="http://schemas.microsoft.com/office/drawing/2014/main" id="{00BEE5F3-D341-94A5-8BB8-0162E43F5D0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00454" y="2362200"/>
              <a:ext cx="14680691" cy="269335"/>
              <a:chOff x="-7540016" y="2556191"/>
              <a:chExt cx="26321715" cy="482910"/>
            </a:xfrm>
          </p:grpSpPr>
          <p:sp>
            <p:nvSpPr>
              <p:cNvPr id="92" name="object 16">
                <a:extLst>
                  <a:ext uri="{FF2B5EF4-FFF2-40B4-BE49-F238E27FC236}">
                    <a16:creationId xmlns:a16="http://schemas.microsoft.com/office/drawing/2014/main" id="{FF38FA0F-DA20-E490-D2E6-5211A725617F}"/>
                  </a:ext>
                </a:extLst>
              </p:cNvPr>
              <p:cNvSpPr/>
              <p:nvPr/>
            </p:nvSpPr>
            <p:spPr>
              <a:xfrm>
                <a:off x="1002493" y="2556191"/>
                <a:ext cx="694185" cy="48291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 dirty="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4" name="object 19">
                <a:extLst>
                  <a:ext uri="{FF2B5EF4-FFF2-40B4-BE49-F238E27FC236}">
                    <a16:creationId xmlns:a16="http://schemas.microsoft.com/office/drawing/2014/main" id="{F72F05D4-B16A-3CD1-1E90-62C830AB77AD}"/>
                  </a:ext>
                </a:extLst>
              </p:cNvPr>
              <p:cNvSpPr/>
              <p:nvPr/>
            </p:nvSpPr>
            <p:spPr>
              <a:xfrm>
                <a:off x="5266993" y="2556191"/>
                <a:ext cx="694185" cy="48291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6" name="object 22">
                <a:extLst>
                  <a:ext uri="{FF2B5EF4-FFF2-40B4-BE49-F238E27FC236}">
                    <a16:creationId xmlns:a16="http://schemas.microsoft.com/office/drawing/2014/main" id="{ADF7A0CA-E52B-6F0C-EF81-865AE3F5A23E}"/>
                  </a:ext>
                </a:extLst>
              </p:cNvPr>
              <p:cNvSpPr/>
              <p:nvPr/>
            </p:nvSpPr>
            <p:spPr>
              <a:xfrm>
                <a:off x="-3283850" y="2556191"/>
                <a:ext cx="724365" cy="48291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 dirty="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7" name="object 25">
                <a:extLst>
                  <a:ext uri="{FF2B5EF4-FFF2-40B4-BE49-F238E27FC236}">
                    <a16:creationId xmlns:a16="http://schemas.microsoft.com/office/drawing/2014/main" id="{CDA37DF7-A7D0-9D6F-1016-6203EF939103}"/>
                  </a:ext>
                </a:extLst>
              </p:cNvPr>
              <p:cNvSpPr/>
              <p:nvPr/>
            </p:nvSpPr>
            <p:spPr>
              <a:xfrm>
                <a:off x="13816258" y="2556191"/>
                <a:ext cx="694185" cy="48291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8" name="object 13">
                <a:extLst>
                  <a:ext uri="{FF2B5EF4-FFF2-40B4-BE49-F238E27FC236}">
                    <a16:creationId xmlns:a16="http://schemas.microsoft.com/office/drawing/2014/main" id="{7CE05198-A6C0-5C1C-C327-863A4697639C}"/>
                  </a:ext>
                </a:extLst>
              </p:cNvPr>
              <p:cNvSpPr/>
              <p:nvPr/>
            </p:nvSpPr>
            <p:spPr>
              <a:xfrm>
                <a:off x="-7540016" y="2556191"/>
                <a:ext cx="694185" cy="48291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100" name="object 19">
                <a:extLst>
                  <a:ext uri="{FF2B5EF4-FFF2-40B4-BE49-F238E27FC236}">
                    <a16:creationId xmlns:a16="http://schemas.microsoft.com/office/drawing/2014/main" id="{7E2D305B-0CFE-7E5A-8975-0BEBDC92904B}"/>
                  </a:ext>
                </a:extLst>
              </p:cNvPr>
              <p:cNvSpPr/>
              <p:nvPr/>
            </p:nvSpPr>
            <p:spPr>
              <a:xfrm>
                <a:off x="9460772" y="2556191"/>
                <a:ext cx="694185" cy="48291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 dirty="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104" name="object 19">
                <a:extLst>
                  <a:ext uri="{FF2B5EF4-FFF2-40B4-BE49-F238E27FC236}">
                    <a16:creationId xmlns:a16="http://schemas.microsoft.com/office/drawing/2014/main" id="{A126C8AF-0AD7-6141-9E18-026AD16F2DD0}"/>
                  </a:ext>
                </a:extLst>
              </p:cNvPr>
              <p:cNvSpPr/>
              <p:nvPr/>
            </p:nvSpPr>
            <p:spPr>
              <a:xfrm>
                <a:off x="18087514" y="2556191"/>
                <a:ext cx="694185" cy="48291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</p:grpSp>
        <p:sp>
          <p:nvSpPr>
            <p:cNvPr id="72" name="CuadroTexto 71">
              <a:extLst>
                <a:ext uri="{FF2B5EF4-FFF2-40B4-BE49-F238E27FC236}">
                  <a16:creationId xmlns:a16="http://schemas.microsoft.com/office/drawing/2014/main" id="{446D6455-4D60-159E-75B5-5B88CC8D6A92}"/>
                </a:ext>
              </a:extLst>
            </p:cNvPr>
            <p:cNvSpPr txBox="1"/>
            <p:nvPr/>
          </p:nvSpPr>
          <p:spPr>
            <a:xfrm>
              <a:off x="12712700" y="2728387"/>
              <a:ext cx="1985211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Inversiones </a:t>
              </a:r>
            </a:p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Valin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S.A.S.</a:t>
              </a:r>
            </a:p>
          </p:txBody>
        </p:sp>
        <p:sp>
          <p:nvSpPr>
            <p:cNvPr id="75" name="CuadroTexto 74">
              <a:extLst>
                <a:ext uri="{FF2B5EF4-FFF2-40B4-BE49-F238E27FC236}">
                  <a16:creationId xmlns:a16="http://schemas.microsoft.com/office/drawing/2014/main" id="{EB078BA4-ABCB-85E5-5556-BB50936DF39F}"/>
                </a:ext>
              </a:extLst>
            </p:cNvPr>
            <p:cNvSpPr txBox="1"/>
            <p:nvPr/>
          </p:nvSpPr>
          <p:spPr>
            <a:xfrm>
              <a:off x="3183690" y="2851497"/>
              <a:ext cx="1985211" cy="41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Wayco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Int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.</a:t>
              </a:r>
            </a:p>
          </p:txBody>
        </p:sp>
        <p:sp>
          <p:nvSpPr>
            <p:cNvPr id="76" name="CuadroTexto 75">
              <a:extLst>
                <a:ext uri="{FF2B5EF4-FFF2-40B4-BE49-F238E27FC236}">
                  <a16:creationId xmlns:a16="http://schemas.microsoft.com/office/drawing/2014/main" id="{1B5CEEB3-3B05-6735-F309-79D0CD6F0805}"/>
                </a:ext>
              </a:extLst>
            </p:cNvPr>
            <p:cNvSpPr txBox="1"/>
            <p:nvPr/>
          </p:nvSpPr>
          <p:spPr>
            <a:xfrm>
              <a:off x="10330446" y="2851497"/>
              <a:ext cx="1962078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Mediterraneo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Fondo de Inversión Privado</a:t>
              </a:r>
            </a:p>
          </p:txBody>
        </p:sp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EC8909A7-8F94-7A52-C056-9812875FA96B}"/>
                </a:ext>
              </a:extLst>
            </p:cNvPr>
            <p:cNvSpPr txBox="1"/>
            <p:nvPr/>
          </p:nvSpPr>
          <p:spPr>
            <a:xfrm>
              <a:off x="5565941" y="2851497"/>
              <a:ext cx="1985211" cy="41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Radysade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S.A.S.</a:t>
              </a:r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2816E235-EEE4-1BE6-2244-40E4C5878150}"/>
                </a:ext>
              </a:extLst>
            </p:cNvPr>
            <p:cNvSpPr txBox="1"/>
            <p:nvPr/>
          </p:nvSpPr>
          <p:spPr>
            <a:xfrm>
              <a:off x="801436" y="2728387"/>
              <a:ext cx="1985211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Gomjar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y CIA </a:t>
              </a:r>
            </a:p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S. EN C.A.</a:t>
              </a:r>
            </a:p>
          </p:txBody>
        </p:sp>
        <p:sp>
          <p:nvSpPr>
            <p:cNvPr id="79" name="CuadroTexto 78">
              <a:extLst>
                <a:ext uri="{FF2B5EF4-FFF2-40B4-BE49-F238E27FC236}">
                  <a16:creationId xmlns:a16="http://schemas.microsoft.com/office/drawing/2014/main" id="{BFC3ACD4-AF6B-C1A7-81E3-732BF9D7A8AE}"/>
                </a:ext>
              </a:extLst>
            </p:cNvPr>
            <p:cNvSpPr txBox="1"/>
            <p:nvPr/>
          </p:nvSpPr>
          <p:spPr>
            <a:xfrm>
              <a:off x="15094953" y="2728387"/>
              <a:ext cx="1985211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Copec </a:t>
              </a:r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Overseas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</a:p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SPA</a:t>
              </a:r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B2B394F1-F9BC-239E-19B1-D49D9F050D8B}"/>
                </a:ext>
              </a:extLst>
            </p:cNvPr>
            <p:cNvSpPr txBox="1"/>
            <p:nvPr/>
          </p:nvSpPr>
          <p:spPr>
            <a:xfrm>
              <a:off x="7943380" y="2851497"/>
              <a:ext cx="1985211" cy="41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Copec</a:t>
              </a:r>
            </a:p>
          </p:txBody>
        </p:sp>
        <p:cxnSp>
          <p:nvCxnSpPr>
            <p:cNvPr id="81" name="Conector angular 80">
              <a:extLst>
                <a:ext uri="{FF2B5EF4-FFF2-40B4-BE49-F238E27FC236}">
                  <a16:creationId xmlns:a16="http://schemas.microsoft.com/office/drawing/2014/main" id="{B3DB529E-36B5-24C1-7250-E9EE2DE13DDA}"/>
                </a:ext>
              </a:extLst>
            </p:cNvPr>
            <p:cNvCxnSpPr>
              <a:stCxn id="106" idx="1"/>
              <a:endCxn id="72" idx="2"/>
            </p:cNvCxnSpPr>
            <p:nvPr/>
          </p:nvCxnSpPr>
          <p:spPr>
            <a:xfrm rot="5400000" flipH="1" flipV="1">
              <a:off x="7749452" y="-2586705"/>
              <a:ext cx="439" cy="11911264"/>
            </a:xfrm>
            <a:prstGeom prst="bentConnector3">
              <a:avLst>
                <a:gd name="adj1" fmla="val -105331754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ector angular 81">
              <a:extLst>
                <a:ext uri="{FF2B5EF4-FFF2-40B4-BE49-F238E27FC236}">
                  <a16:creationId xmlns:a16="http://schemas.microsoft.com/office/drawing/2014/main" id="{A6CA65AF-9CFA-25F4-710D-738D13C5B199}"/>
                </a:ext>
              </a:extLst>
            </p:cNvPr>
            <p:cNvCxnSpPr>
              <a:cxnSpLocks/>
              <a:stCxn id="107" idx="1"/>
              <a:endCxn id="110" idx="1"/>
            </p:cNvCxnSpPr>
            <p:nvPr/>
          </p:nvCxnSpPr>
          <p:spPr>
            <a:xfrm rot="16200000" flipH="1">
              <a:off x="7749673" y="-204233"/>
              <a:ext cx="12700" cy="7146757"/>
            </a:xfrm>
            <a:prstGeom prst="bentConnector3">
              <a:avLst>
                <a:gd name="adj1" fmla="val 3651999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angular 82">
              <a:extLst>
                <a:ext uri="{FF2B5EF4-FFF2-40B4-BE49-F238E27FC236}">
                  <a16:creationId xmlns:a16="http://schemas.microsoft.com/office/drawing/2014/main" id="{8E187804-567C-5AAF-65B0-0F353F679D28}"/>
                </a:ext>
              </a:extLst>
            </p:cNvPr>
            <p:cNvCxnSpPr>
              <a:stCxn id="108" idx="1"/>
              <a:endCxn id="109" idx="1"/>
            </p:cNvCxnSpPr>
            <p:nvPr/>
          </p:nvCxnSpPr>
          <p:spPr>
            <a:xfrm rot="16200000" flipH="1">
              <a:off x="7749673" y="2178019"/>
              <a:ext cx="12700" cy="2382253"/>
            </a:xfrm>
            <a:prstGeom prst="bentConnector3">
              <a:avLst>
                <a:gd name="adj1" fmla="val 370403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EAFC6543-63B9-4BAB-15E8-B19CD96A1DAB}"/>
                </a:ext>
              </a:extLst>
            </p:cNvPr>
            <p:cNvSpPr txBox="1"/>
            <p:nvPr/>
          </p:nvSpPr>
          <p:spPr>
            <a:xfrm>
              <a:off x="12712700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3,1%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E94345D3-BE0E-C11E-082D-E1DB12EEC87A}"/>
                </a:ext>
              </a:extLst>
            </p:cNvPr>
            <p:cNvSpPr txBox="1"/>
            <p:nvPr/>
          </p:nvSpPr>
          <p:spPr>
            <a:xfrm>
              <a:off x="3183690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2,4%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9838AB3A-F62C-C136-57E5-92C9D55C25A4}"/>
                </a:ext>
              </a:extLst>
            </p:cNvPr>
            <p:cNvSpPr txBox="1"/>
            <p:nvPr/>
          </p:nvSpPr>
          <p:spPr>
            <a:xfrm>
              <a:off x="10330446" y="3923081"/>
              <a:ext cx="1962078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4,3%</a:t>
              </a:r>
            </a:p>
          </p:txBody>
        </p:sp>
        <p:sp>
          <p:nvSpPr>
            <p:cNvPr id="87" name="CuadroTexto 86">
              <a:extLst>
                <a:ext uri="{FF2B5EF4-FFF2-40B4-BE49-F238E27FC236}">
                  <a16:creationId xmlns:a16="http://schemas.microsoft.com/office/drawing/2014/main" id="{8213A920-0567-FE35-26CD-A93183D0FDA5}"/>
                </a:ext>
              </a:extLst>
            </p:cNvPr>
            <p:cNvSpPr txBox="1"/>
            <p:nvPr/>
          </p:nvSpPr>
          <p:spPr>
            <a:xfrm>
              <a:off x="5565941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2,9%</a:t>
              </a:r>
            </a:p>
          </p:txBody>
        </p:sp>
        <p:sp>
          <p:nvSpPr>
            <p:cNvPr id="88" name="CuadroTexto 87">
              <a:extLst>
                <a:ext uri="{FF2B5EF4-FFF2-40B4-BE49-F238E27FC236}">
                  <a16:creationId xmlns:a16="http://schemas.microsoft.com/office/drawing/2014/main" id="{5162522F-B63F-1FAB-0115-0AF082AC6115}"/>
                </a:ext>
              </a:extLst>
            </p:cNvPr>
            <p:cNvSpPr txBox="1"/>
            <p:nvPr/>
          </p:nvSpPr>
          <p:spPr>
            <a:xfrm>
              <a:off x="801436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2,5%</a:t>
              </a:r>
            </a:p>
          </p:txBody>
        </p: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06118C6-DA16-0866-3684-BF44577F3D6D}"/>
                </a:ext>
              </a:extLst>
            </p:cNvPr>
            <p:cNvSpPr txBox="1"/>
            <p:nvPr/>
          </p:nvSpPr>
          <p:spPr>
            <a:xfrm>
              <a:off x="7943380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Black-Condensed" pitchFamily="2" charset="0"/>
                  <a:cs typeface="Arial"/>
                </a:rPr>
                <a:t>56,2%</a:t>
              </a:r>
            </a:p>
          </p:txBody>
        </p:sp>
        <p:sp>
          <p:nvSpPr>
            <p:cNvPr id="90" name="CuadroTexto 89">
              <a:extLst>
                <a:ext uri="{FF2B5EF4-FFF2-40B4-BE49-F238E27FC236}">
                  <a16:creationId xmlns:a16="http://schemas.microsoft.com/office/drawing/2014/main" id="{0DAA6EF7-10B7-D9D3-D7AB-6A2FD876447F}"/>
                </a:ext>
              </a:extLst>
            </p:cNvPr>
            <p:cNvSpPr txBox="1"/>
            <p:nvPr/>
          </p:nvSpPr>
          <p:spPr>
            <a:xfrm>
              <a:off x="15088254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2,3%</a:t>
              </a:r>
            </a:p>
          </p:txBody>
        </p:sp>
        <p:cxnSp>
          <p:nvCxnSpPr>
            <p:cNvPr id="91" name="Conector angular 90">
              <a:extLst>
                <a:ext uri="{FF2B5EF4-FFF2-40B4-BE49-F238E27FC236}">
                  <a16:creationId xmlns:a16="http://schemas.microsoft.com/office/drawing/2014/main" id="{073CE21F-9471-10FD-E03E-901894F81F9D}"/>
                </a:ext>
              </a:extLst>
            </p:cNvPr>
            <p:cNvCxnSpPr>
              <a:stCxn id="112" idx="1"/>
              <a:endCxn id="109" idx="1"/>
            </p:cNvCxnSpPr>
            <p:nvPr/>
          </p:nvCxnSpPr>
          <p:spPr>
            <a:xfrm rot="5400000">
              <a:off x="12514179" y="-204233"/>
              <a:ext cx="12700" cy="7146758"/>
            </a:xfrm>
            <a:prstGeom prst="bentConnector3">
              <a:avLst>
                <a:gd name="adj1" fmla="val 3734404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3" name="CuadroTexto 322">
            <a:extLst>
              <a:ext uri="{FF2B5EF4-FFF2-40B4-BE49-F238E27FC236}">
                <a16:creationId xmlns:a16="http://schemas.microsoft.com/office/drawing/2014/main" id="{CCA7892E-592B-45E4-29AF-6C0FDE8C6E1A}"/>
              </a:ext>
            </a:extLst>
          </p:cNvPr>
          <p:cNvSpPr txBox="1"/>
          <p:nvPr/>
        </p:nvSpPr>
        <p:spPr>
          <a:xfrm>
            <a:off x="325736" y="9047989"/>
            <a:ext cx="28135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1A3A42"/>
                </a:solidFill>
                <a:effectLst/>
                <a:latin typeface="Terpel-Sans-Bold-Condensed" pitchFamily="2" charset="0"/>
              </a:rPr>
              <a:t>Direct and indirect participation</a:t>
            </a:r>
          </a:p>
          <a:p>
            <a:r>
              <a:rPr lang="en-US" sz="1600" b="1" dirty="0">
                <a:solidFill>
                  <a:srgbClr val="1A3A42"/>
                </a:solidFill>
                <a:effectLst/>
                <a:latin typeface="Terpel-Sans-Bold-Condensed" pitchFamily="2" charset="0"/>
              </a:rPr>
              <a:t>through subsidiaries</a:t>
            </a:r>
            <a:endParaRPr lang="es-CO" sz="1600" b="1" dirty="0">
              <a:solidFill>
                <a:srgbClr val="1A3A42"/>
              </a:solidFill>
              <a:latin typeface="Terpel-Sans-Bold-Condensed" pitchFamily="2" charset="0"/>
            </a:endParaRPr>
          </a:p>
          <a:p>
            <a:endParaRPr lang="es-CO" sz="1600" b="1" dirty="0">
              <a:solidFill>
                <a:srgbClr val="1A3A42"/>
              </a:solidFill>
              <a:latin typeface="Terpel-Sans-Bold-Condensed" pitchFamily="2" charset="0"/>
            </a:endParaRPr>
          </a:p>
        </p:txBody>
      </p:sp>
      <p:grpSp>
        <p:nvGrpSpPr>
          <p:cNvPr id="326" name="Grupo 325">
            <a:extLst>
              <a:ext uri="{FF2B5EF4-FFF2-40B4-BE49-F238E27FC236}">
                <a16:creationId xmlns:a16="http://schemas.microsoft.com/office/drawing/2014/main" id="{786B80DC-703B-E8AF-40A0-78CADF38B203}"/>
              </a:ext>
            </a:extLst>
          </p:cNvPr>
          <p:cNvGrpSpPr/>
          <p:nvPr/>
        </p:nvGrpSpPr>
        <p:grpSpPr>
          <a:xfrm>
            <a:off x="3233212" y="2408386"/>
            <a:ext cx="2712214" cy="564963"/>
            <a:chOff x="6119465" y="4400789"/>
            <a:chExt cx="5642670" cy="1175386"/>
          </a:xfrm>
        </p:grpSpPr>
        <p:grpSp>
          <p:nvGrpSpPr>
            <p:cNvPr id="63" name="Grupo 62">
              <a:extLst>
                <a:ext uri="{FF2B5EF4-FFF2-40B4-BE49-F238E27FC236}">
                  <a16:creationId xmlns:a16="http://schemas.microsoft.com/office/drawing/2014/main" id="{AD41262A-29E2-8340-E1A7-16F3F18C04DC}"/>
                </a:ext>
              </a:extLst>
            </p:cNvPr>
            <p:cNvGrpSpPr/>
            <p:nvPr/>
          </p:nvGrpSpPr>
          <p:grpSpPr>
            <a:xfrm>
              <a:off x="6119465" y="4400789"/>
              <a:ext cx="5642670" cy="1175386"/>
              <a:chOff x="6051518" y="5029200"/>
              <a:chExt cx="5642670" cy="1175386"/>
            </a:xfrm>
          </p:grpSpPr>
          <p:sp>
            <p:nvSpPr>
              <p:cNvPr id="64" name="Recortar rectángulo de una esquina 63">
                <a:extLst>
                  <a:ext uri="{FF2B5EF4-FFF2-40B4-BE49-F238E27FC236}">
                    <a16:creationId xmlns:a16="http://schemas.microsoft.com/office/drawing/2014/main" id="{2DCEA25C-3B4E-89D0-C282-49E2F6B29D34}"/>
                  </a:ext>
                </a:extLst>
              </p:cNvPr>
              <p:cNvSpPr/>
              <p:nvPr/>
            </p:nvSpPr>
            <p:spPr>
              <a:xfrm>
                <a:off x="6073072" y="5029200"/>
                <a:ext cx="1985210" cy="11430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67" name="CuadroTexto 66">
                <a:extLst>
                  <a:ext uri="{FF2B5EF4-FFF2-40B4-BE49-F238E27FC236}">
                    <a16:creationId xmlns:a16="http://schemas.microsoft.com/office/drawing/2014/main" id="{C9DAB353-C6A8-7802-BF0B-A040DC0DAF8C}"/>
                  </a:ext>
                </a:extLst>
              </p:cNvPr>
              <p:cNvSpPr txBox="1"/>
              <p:nvPr/>
            </p:nvSpPr>
            <p:spPr>
              <a:xfrm>
                <a:off x="6051518" y="5052012"/>
                <a:ext cx="1985210" cy="1152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O" sz="1000" dirty="0">
                    <a:solidFill>
                      <a:srgbClr val="F3FFFF"/>
                    </a:solidFill>
                    <a:latin typeface="Terpel-Sans-Medium-Condensed" pitchFamily="2" charset="0"/>
                    <a:cs typeface="Arial"/>
                  </a:rPr>
                  <a:t>Otros accionistas</a:t>
                </a:r>
              </a:p>
              <a:p>
                <a:pPr algn="ctr"/>
                <a:r>
                  <a:rPr lang="es-CO" sz="1000" dirty="0">
                    <a:solidFill>
                      <a:srgbClr val="F3FFFF"/>
                    </a:solidFill>
                    <a:latin typeface="Terpel-Sans-Medium-Condensed" pitchFamily="2" charset="0"/>
                    <a:cs typeface="Arial"/>
                  </a:rPr>
                  <a:t>26,3%</a:t>
                </a:r>
              </a:p>
            </p:txBody>
          </p:sp>
          <p:pic>
            <p:nvPicPr>
              <p:cNvPr id="68" name="Imagen 67">
                <a:extLst>
                  <a:ext uri="{FF2B5EF4-FFF2-40B4-BE49-F238E27FC236}">
                    <a16:creationId xmlns:a16="http://schemas.microsoft.com/office/drawing/2014/main" id="{950D8CEE-F1F1-07B3-F284-05332B7E19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93838" y="5039609"/>
                <a:ext cx="2800350" cy="1122180"/>
              </a:xfrm>
              <a:prstGeom prst="rect">
                <a:avLst/>
              </a:prstGeom>
            </p:spPr>
          </p:pic>
        </p:grpSp>
        <p:cxnSp>
          <p:nvCxnSpPr>
            <p:cNvPr id="324" name="Conector angular 323">
              <a:extLst>
                <a:ext uri="{FF2B5EF4-FFF2-40B4-BE49-F238E27FC236}">
                  <a16:creationId xmlns:a16="http://schemas.microsoft.com/office/drawing/2014/main" id="{5DC7AFFE-20D9-5262-DDD2-151FE70E3B04}"/>
                </a:ext>
              </a:extLst>
            </p:cNvPr>
            <p:cNvCxnSpPr>
              <a:stCxn id="64" idx="0"/>
              <a:endCxn id="68" idx="1"/>
            </p:cNvCxnSpPr>
            <p:nvPr/>
          </p:nvCxnSpPr>
          <p:spPr>
            <a:xfrm flipV="1">
              <a:off x="8126229" y="4972288"/>
              <a:ext cx="835556" cy="1"/>
            </a:xfrm>
            <a:prstGeom prst="bentConnector3">
              <a:avLst/>
            </a:prstGeom>
            <a:ln w="19050">
              <a:solidFill>
                <a:srgbClr val="FF081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F08828B7-CCB5-4F14-1C89-16889A7AB02D}"/>
              </a:ext>
            </a:extLst>
          </p:cNvPr>
          <p:cNvSpPr txBox="1"/>
          <p:nvPr/>
        </p:nvSpPr>
        <p:spPr>
          <a:xfrm>
            <a:off x="34637" y="4705351"/>
            <a:ext cx="202276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50" b="1" dirty="0">
                <a:solidFill>
                  <a:srgbClr val="1A3A42"/>
                </a:solidFill>
                <a:effectLst/>
                <a:latin typeface="Terpel-Sans-Bold-Condensed" pitchFamily="2" charset="0"/>
              </a:rPr>
              <a:t>*Participación directa e indirecta a a través de sus subsidiarias</a:t>
            </a:r>
            <a:endParaRPr lang="es-CO" sz="1050" b="1" dirty="0">
              <a:solidFill>
                <a:srgbClr val="1A3A42"/>
              </a:solidFill>
              <a:latin typeface="Terpel-Sans-Bold-Condensed" pitchFamily="2" charset="0"/>
            </a:endParaRPr>
          </a:p>
          <a:p>
            <a:endParaRPr lang="es-CO" sz="1050" b="1" dirty="0">
              <a:solidFill>
                <a:srgbClr val="1A3A42"/>
              </a:solidFill>
              <a:latin typeface="Terpel-Sans-Bold-Condensed" pitchFamily="2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F10138FA-304B-98F9-0D6C-AFBA65111EF9}"/>
              </a:ext>
            </a:extLst>
          </p:cNvPr>
          <p:cNvGrpSpPr/>
          <p:nvPr/>
        </p:nvGrpSpPr>
        <p:grpSpPr>
          <a:xfrm>
            <a:off x="167449" y="3149909"/>
            <a:ext cx="8824151" cy="1967282"/>
            <a:chOff x="91249" y="3149909"/>
            <a:chExt cx="9662351" cy="1967282"/>
          </a:xfrm>
        </p:grpSpPr>
        <p:sp>
          <p:nvSpPr>
            <p:cNvPr id="4" name="Recortar rectángulo de una esquina 3">
              <a:extLst>
                <a:ext uri="{FF2B5EF4-FFF2-40B4-BE49-F238E27FC236}">
                  <a16:creationId xmlns:a16="http://schemas.microsoft.com/office/drawing/2014/main" id="{6613A34C-5DF8-81C2-B164-80DA1193B803}"/>
                </a:ext>
              </a:extLst>
            </p:cNvPr>
            <p:cNvSpPr/>
            <p:nvPr/>
          </p:nvSpPr>
          <p:spPr>
            <a:xfrm>
              <a:off x="9151406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5" name="Recortar rectángulo de una esquina 4">
              <a:extLst>
                <a:ext uri="{FF2B5EF4-FFF2-40B4-BE49-F238E27FC236}">
                  <a16:creationId xmlns:a16="http://schemas.microsoft.com/office/drawing/2014/main" id="{EF2C8DC0-7237-B461-C254-6A5B24F2E0EA}"/>
                </a:ext>
              </a:extLst>
            </p:cNvPr>
            <p:cNvSpPr/>
            <p:nvPr/>
          </p:nvSpPr>
          <p:spPr>
            <a:xfrm>
              <a:off x="4274346" y="4616405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6" name="Recortar rectángulo de una esquina 5">
              <a:extLst>
                <a:ext uri="{FF2B5EF4-FFF2-40B4-BE49-F238E27FC236}">
                  <a16:creationId xmlns:a16="http://schemas.microsoft.com/office/drawing/2014/main" id="{81BA64CB-8AAC-25DE-B838-42272FB10C0F}"/>
                </a:ext>
              </a:extLst>
            </p:cNvPr>
            <p:cNvSpPr/>
            <p:nvPr/>
          </p:nvSpPr>
          <p:spPr>
            <a:xfrm>
              <a:off x="91249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7" name="Recortar rectángulo de una esquina 6">
              <a:extLst>
                <a:ext uri="{FF2B5EF4-FFF2-40B4-BE49-F238E27FC236}">
                  <a16:creationId xmlns:a16="http://schemas.microsoft.com/office/drawing/2014/main" id="{91B17DB9-76ED-445A-F3F0-D481E2648E2B}"/>
                </a:ext>
              </a:extLst>
            </p:cNvPr>
            <p:cNvSpPr/>
            <p:nvPr/>
          </p:nvSpPr>
          <p:spPr>
            <a:xfrm>
              <a:off x="788432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8" name="Recortar rectángulo de una esquina 7">
              <a:extLst>
                <a:ext uri="{FF2B5EF4-FFF2-40B4-BE49-F238E27FC236}">
                  <a16:creationId xmlns:a16="http://schemas.microsoft.com/office/drawing/2014/main" id="{17CBB030-3544-130C-FDEB-5367BBE68FE2}"/>
                </a:ext>
              </a:extLst>
            </p:cNvPr>
            <p:cNvSpPr/>
            <p:nvPr/>
          </p:nvSpPr>
          <p:spPr>
            <a:xfrm>
              <a:off x="1485615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9" name="Recortar rectángulo de una esquina 8">
              <a:extLst>
                <a:ext uri="{FF2B5EF4-FFF2-40B4-BE49-F238E27FC236}">
                  <a16:creationId xmlns:a16="http://schemas.microsoft.com/office/drawing/2014/main" id="{B22E3CA4-BFB0-1CEA-8C25-BC973C0344CD}"/>
                </a:ext>
              </a:extLst>
            </p:cNvPr>
            <p:cNvSpPr/>
            <p:nvPr/>
          </p:nvSpPr>
          <p:spPr>
            <a:xfrm>
              <a:off x="2182797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0" name="Recortar rectángulo de una esquina 9">
              <a:extLst>
                <a:ext uri="{FF2B5EF4-FFF2-40B4-BE49-F238E27FC236}">
                  <a16:creationId xmlns:a16="http://schemas.microsoft.com/office/drawing/2014/main" id="{008DF4A3-6AE4-416A-C4FB-CBCE564D9A87}"/>
                </a:ext>
              </a:extLst>
            </p:cNvPr>
            <p:cNvSpPr/>
            <p:nvPr/>
          </p:nvSpPr>
          <p:spPr>
            <a:xfrm>
              <a:off x="2879980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" name="Recortar rectángulo de una esquina 10">
              <a:extLst>
                <a:ext uri="{FF2B5EF4-FFF2-40B4-BE49-F238E27FC236}">
                  <a16:creationId xmlns:a16="http://schemas.microsoft.com/office/drawing/2014/main" id="{E49DD0D4-91E4-EACD-5710-C760CB9A524F}"/>
                </a:ext>
              </a:extLst>
            </p:cNvPr>
            <p:cNvSpPr/>
            <p:nvPr/>
          </p:nvSpPr>
          <p:spPr>
            <a:xfrm>
              <a:off x="3577163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2" name="Recortar rectángulo de una esquina 11">
              <a:extLst>
                <a:ext uri="{FF2B5EF4-FFF2-40B4-BE49-F238E27FC236}">
                  <a16:creationId xmlns:a16="http://schemas.microsoft.com/office/drawing/2014/main" id="{38B55415-536A-4627-E52C-C6D5798CEBF5}"/>
                </a:ext>
              </a:extLst>
            </p:cNvPr>
            <p:cNvSpPr/>
            <p:nvPr/>
          </p:nvSpPr>
          <p:spPr>
            <a:xfrm>
              <a:off x="4274346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3" name="Recortar rectángulo de una esquina 12">
              <a:extLst>
                <a:ext uri="{FF2B5EF4-FFF2-40B4-BE49-F238E27FC236}">
                  <a16:creationId xmlns:a16="http://schemas.microsoft.com/office/drawing/2014/main" id="{5A6B8AAC-6AAB-E16C-A65C-A45D8B6CE441}"/>
                </a:ext>
              </a:extLst>
            </p:cNvPr>
            <p:cNvSpPr/>
            <p:nvPr/>
          </p:nvSpPr>
          <p:spPr>
            <a:xfrm>
              <a:off x="4971528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4" name="Recortar rectángulo de una esquina 13">
              <a:extLst>
                <a:ext uri="{FF2B5EF4-FFF2-40B4-BE49-F238E27FC236}">
                  <a16:creationId xmlns:a16="http://schemas.microsoft.com/office/drawing/2014/main" id="{A1DB794A-A214-73F0-D220-4FA623F3E41A}"/>
                </a:ext>
              </a:extLst>
            </p:cNvPr>
            <p:cNvSpPr/>
            <p:nvPr/>
          </p:nvSpPr>
          <p:spPr>
            <a:xfrm>
              <a:off x="5668711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5" name="Recortar rectángulo de una esquina 14">
              <a:extLst>
                <a:ext uri="{FF2B5EF4-FFF2-40B4-BE49-F238E27FC236}">
                  <a16:creationId xmlns:a16="http://schemas.microsoft.com/office/drawing/2014/main" id="{3FB9BDA7-5B77-DA88-429F-AA07AB5DA5ED}"/>
                </a:ext>
              </a:extLst>
            </p:cNvPr>
            <p:cNvSpPr/>
            <p:nvPr/>
          </p:nvSpPr>
          <p:spPr>
            <a:xfrm>
              <a:off x="6365894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6" name="Recortar rectángulo de una esquina 15">
              <a:extLst>
                <a:ext uri="{FF2B5EF4-FFF2-40B4-BE49-F238E27FC236}">
                  <a16:creationId xmlns:a16="http://schemas.microsoft.com/office/drawing/2014/main" id="{F2F7B491-3250-75E6-39D0-84D23A3EFE8D}"/>
                </a:ext>
              </a:extLst>
            </p:cNvPr>
            <p:cNvSpPr/>
            <p:nvPr/>
          </p:nvSpPr>
          <p:spPr>
            <a:xfrm>
              <a:off x="7063077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7" name="Recortar rectángulo de una esquina 16">
              <a:extLst>
                <a:ext uri="{FF2B5EF4-FFF2-40B4-BE49-F238E27FC236}">
                  <a16:creationId xmlns:a16="http://schemas.microsoft.com/office/drawing/2014/main" id="{75A5DD07-239C-068F-D780-7B2532AF6FD6}"/>
                </a:ext>
              </a:extLst>
            </p:cNvPr>
            <p:cNvSpPr/>
            <p:nvPr/>
          </p:nvSpPr>
          <p:spPr>
            <a:xfrm>
              <a:off x="7760259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8" name="Recortar rectángulo de una esquina 17">
              <a:extLst>
                <a:ext uri="{FF2B5EF4-FFF2-40B4-BE49-F238E27FC236}">
                  <a16:creationId xmlns:a16="http://schemas.microsoft.com/office/drawing/2014/main" id="{D45D7B97-3D96-69D6-EEC1-8930A12A3CDA}"/>
                </a:ext>
              </a:extLst>
            </p:cNvPr>
            <p:cNvSpPr/>
            <p:nvPr/>
          </p:nvSpPr>
          <p:spPr>
            <a:xfrm>
              <a:off x="8457442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9" name="object 30">
              <a:extLst>
                <a:ext uri="{FF2B5EF4-FFF2-40B4-BE49-F238E27FC236}">
                  <a16:creationId xmlns:a16="http://schemas.microsoft.com/office/drawing/2014/main" id="{EB10937B-694E-918A-E3DA-656D7202EA86}"/>
                </a:ext>
              </a:extLst>
            </p:cNvPr>
            <p:cNvSpPr txBox="1"/>
            <p:nvPr/>
          </p:nvSpPr>
          <p:spPr>
            <a:xfrm>
              <a:off x="1485614" y="3593993"/>
              <a:ext cx="588077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Inversiones Organización Terpel Chile S.A*</a:t>
              </a:r>
              <a:endParaRPr sz="6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20" name="object 30">
              <a:extLst>
                <a:ext uri="{FF2B5EF4-FFF2-40B4-BE49-F238E27FC236}">
                  <a16:creationId xmlns:a16="http://schemas.microsoft.com/office/drawing/2014/main" id="{E1B9EFA6-7803-B28F-F4C5-E99B2A65CF37}"/>
                </a:ext>
              </a:extLst>
            </p:cNvPr>
            <p:cNvSpPr txBox="1"/>
            <p:nvPr/>
          </p:nvSpPr>
          <p:spPr>
            <a:xfrm>
              <a:off x="2180194" y="3627335"/>
              <a:ext cx="590682" cy="21031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Perú </a:t>
              </a:r>
            </a:p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SAC*</a:t>
              </a:r>
            </a:p>
          </p:txBody>
        </p:sp>
        <p:sp>
          <p:nvSpPr>
            <p:cNvPr id="21" name="object 30">
              <a:extLst>
                <a:ext uri="{FF2B5EF4-FFF2-40B4-BE49-F238E27FC236}">
                  <a16:creationId xmlns:a16="http://schemas.microsoft.com/office/drawing/2014/main" id="{7473CB99-7556-97DB-B416-D65DE94AE127}"/>
                </a:ext>
              </a:extLst>
            </p:cNvPr>
            <p:cNvSpPr txBox="1"/>
            <p:nvPr/>
          </p:nvSpPr>
          <p:spPr>
            <a:xfrm>
              <a:off x="3577163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Organización Terpel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Rep.Domi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*</a:t>
              </a:r>
            </a:p>
          </p:txBody>
        </p:sp>
        <p:sp>
          <p:nvSpPr>
            <p:cNvPr id="22" name="object 30">
              <a:extLst>
                <a:ext uri="{FF2B5EF4-FFF2-40B4-BE49-F238E27FC236}">
                  <a16:creationId xmlns:a16="http://schemas.microsoft.com/office/drawing/2014/main" id="{AB9E4317-A92B-7833-08D7-E691C661E025}"/>
                </a:ext>
              </a:extLst>
            </p:cNvPr>
            <p:cNvSpPr txBox="1"/>
            <p:nvPr/>
          </p:nvSpPr>
          <p:spPr>
            <a:xfrm>
              <a:off x="4980737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Petrolera Nacional S.A (Panamá)</a:t>
              </a:r>
            </a:p>
          </p:txBody>
        </p:sp>
        <p:sp>
          <p:nvSpPr>
            <p:cNvPr id="23" name="object 30">
              <a:extLst>
                <a:ext uri="{FF2B5EF4-FFF2-40B4-BE49-F238E27FC236}">
                  <a16:creationId xmlns:a16="http://schemas.microsoft.com/office/drawing/2014/main" id="{2A4BF710-A1D4-E9E8-9EA0-1C3AFAF9F0BF}"/>
                </a:ext>
              </a:extLst>
            </p:cNvPr>
            <p:cNvSpPr txBox="1"/>
            <p:nvPr/>
          </p:nvSpPr>
          <p:spPr>
            <a:xfrm>
              <a:off x="5677005" y="3640159"/>
              <a:ext cx="591595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Energía S.A.S *</a:t>
              </a:r>
            </a:p>
          </p:txBody>
        </p:sp>
        <p:sp>
          <p:nvSpPr>
            <p:cNvPr id="24" name="object 30">
              <a:extLst>
                <a:ext uri="{FF2B5EF4-FFF2-40B4-BE49-F238E27FC236}">
                  <a16:creationId xmlns:a16="http://schemas.microsoft.com/office/drawing/2014/main" id="{0F1D2942-4FFF-16DE-8D9B-21C0979D2F25}"/>
                </a:ext>
              </a:extLst>
            </p:cNvPr>
            <p:cNvSpPr txBox="1"/>
            <p:nvPr/>
          </p:nvSpPr>
          <p:spPr>
            <a:xfrm>
              <a:off x="788431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Terpel-Comercial Ecuador 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Cia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Ltda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*</a:t>
              </a:r>
            </a:p>
          </p:txBody>
        </p:sp>
        <p:sp>
          <p:nvSpPr>
            <p:cNvPr id="25" name="object 30">
              <a:extLst>
                <a:ext uri="{FF2B5EF4-FFF2-40B4-BE49-F238E27FC236}">
                  <a16:creationId xmlns:a16="http://schemas.microsoft.com/office/drawing/2014/main" id="{8062CFBE-6A5F-CE38-EDB5-B3BB81682C7E}"/>
                </a:ext>
              </a:extLst>
            </p:cNvPr>
            <p:cNvSpPr txBox="1"/>
            <p:nvPr/>
          </p:nvSpPr>
          <p:spPr>
            <a:xfrm>
              <a:off x="6375102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Puertos del Caribe Sociedad Portuaria S.A.*</a:t>
              </a:r>
            </a:p>
          </p:txBody>
        </p:sp>
        <p:sp>
          <p:nvSpPr>
            <p:cNvPr id="26" name="object 30">
              <a:extLst>
                <a:ext uri="{FF2B5EF4-FFF2-40B4-BE49-F238E27FC236}">
                  <a16:creationId xmlns:a16="http://schemas.microsoft.com/office/drawing/2014/main" id="{BA8A30A7-AFCB-AB67-3C66-CD8302232613}"/>
                </a:ext>
              </a:extLst>
            </p:cNvPr>
            <p:cNvSpPr txBox="1"/>
            <p:nvPr/>
          </p:nvSpPr>
          <p:spPr>
            <a:xfrm>
              <a:off x="7072285" y="3593993"/>
              <a:ext cx="590683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Exportaciones C.I S.A.S</a:t>
              </a:r>
            </a:p>
          </p:txBody>
        </p:sp>
        <p:sp>
          <p:nvSpPr>
            <p:cNvPr id="27" name="object 30">
              <a:extLst>
                <a:ext uri="{FF2B5EF4-FFF2-40B4-BE49-F238E27FC236}">
                  <a16:creationId xmlns:a16="http://schemas.microsoft.com/office/drawing/2014/main" id="{3C9ACF41-712D-4A14-E201-250A5B5DCDDF}"/>
                </a:ext>
              </a:extLst>
            </p:cNvPr>
            <p:cNvSpPr txBox="1"/>
            <p:nvPr/>
          </p:nvSpPr>
          <p:spPr>
            <a:xfrm>
              <a:off x="2879980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Organización Terpel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Corporation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SAC</a:t>
              </a:r>
            </a:p>
          </p:txBody>
        </p:sp>
        <p:sp>
          <p:nvSpPr>
            <p:cNvPr id="28" name="object 30">
              <a:extLst>
                <a:ext uri="{FF2B5EF4-FFF2-40B4-BE49-F238E27FC236}">
                  <a16:creationId xmlns:a16="http://schemas.microsoft.com/office/drawing/2014/main" id="{1EC8A1FD-F987-556F-C12D-5605DA51D516}"/>
                </a:ext>
              </a:extLst>
            </p:cNvPr>
            <p:cNvSpPr txBox="1"/>
            <p:nvPr/>
          </p:nvSpPr>
          <p:spPr>
            <a:xfrm>
              <a:off x="9162920" y="3683803"/>
              <a:ext cx="590680" cy="92333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Stem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Terpel S.A.S</a:t>
              </a:r>
            </a:p>
          </p:txBody>
        </p:sp>
        <p:sp>
          <p:nvSpPr>
            <p:cNvPr id="29" name="object 30">
              <a:extLst>
                <a:ext uri="{FF2B5EF4-FFF2-40B4-BE49-F238E27FC236}">
                  <a16:creationId xmlns:a16="http://schemas.microsoft.com/office/drawing/2014/main" id="{E9A0B294-89EE-D128-1ECC-A5E08A60D36F}"/>
                </a:ext>
              </a:extLst>
            </p:cNvPr>
            <p:cNvSpPr txBox="1"/>
            <p:nvPr/>
          </p:nvSpPr>
          <p:spPr>
            <a:xfrm>
              <a:off x="91249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Terpel- Lubricantes Ecuador S.A.S </a:t>
              </a:r>
            </a:p>
          </p:txBody>
        </p:sp>
        <p:sp>
          <p:nvSpPr>
            <p:cNvPr id="30" name="object 30">
              <a:extLst>
                <a:ext uri="{FF2B5EF4-FFF2-40B4-BE49-F238E27FC236}">
                  <a16:creationId xmlns:a16="http://schemas.microsoft.com/office/drawing/2014/main" id="{8FF76A23-0DCA-3809-4061-ACADF4143ADF}"/>
                </a:ext>
              </a:extLst>
            </p:cNvPr>
            <p:cNvSpPr txBox="1"/>
            <p:nvPr/>
          </p:nvSpPr>
          <p:spPr>
            <a:xfrm>
              <a:off x="7769467" y="3686326"/>
              <a:ext cx="590227" cy="92333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IRE S.A.S </a:t>
              </a:r>
            </a:p>
          </p:txBody>
        </p:sp>
        <p:sp>
          <p:nvSpPr>
            <p:cNvPr id="31" name="object 30">
              <a:extLst>
                <a:ext uri="{FF2B5EF4-FFF2-40B4-BE49-F238E27FC236}">
                  <a16:creationId xmlns:a16="http://schemas.microsoft.com/office/drawing/2014/main" id="{3180EA48-D927-3DB7-EE4A-4EC1CC431D5D}"/>
                </a:ext>
              </a:extLst>
            </p:cNvPr>
            <p:cNvSpPr txBox="1"/>
            <p:nvPr/>
          </p:nvSpPr>
          <p:spPr>
            <a:xfrm>
              <a:off x="8466194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Parque Solar Planeta Rica S.A.S. E.S.P</a:t>
              </a:r>
            </a:p>
          </p:txBody>
        </p:sp>
        <p:sp>
          <p:nvSpPr>
            <p:cNvPr id="32" name="object 34">
              <a:extLst>
                <a:ext uri="{FF2B5EF4-FFF2-40B4-BE49-F238E27FC236}">
                  <a16:creationId xmlns:a16="http://schemas.microsoft.com/office/drawing/2014/main" id="{0D4F347D-51C7-CA11-26E1-7079B86A86E0}"/>
                </a:ext>
              </a:extLst>
            </p:cNvPr>
            <p:cNvSpPr/>
            <p:nvPr/>
          </p:nvSpPr>
          <p:spPr>
            <a:xfrm>
              <a:off x="1727106" y="3484696"/>
              <a:ext cx="105095" cy="6490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33" name="object 38">
              <a:extLst>
                <a:ext uri="{FF2B5EF4-FFF2-40B4-BE49-F238E27FC236}">
                  <a16:creationId xmlns:a16="http://schemas.microsoft.com/office/drawing/2014/main" id="{3D277ED5-5FFF-CD84-66A7-B8A13E768B21}"/>
                </a:ext>
              </a:extLst>
            </p:cNvPr>
            <p:cNvSpPr/>
            <p:nvPr/>
          </p:nvSpPr>
          <p:spPr>
            <a:xfrm>
              <a:off x="3828255" y="3485363"/>
              <a:ext cx="88495" cy="6356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34" name="object 39">
              <a:extLst>
                <a:ext uri="{FF2B5EF4-FFF2-40B4-BE49-F238E27FC236}">
                  <a16:creationId xmlns:a16="http://schemas.microsoft.com/office/drawing/2014/main" id="{E188B4AE-B850-6B22-C519-8FBA40D0377C}"/>
                </a:ext>
              </a:extLst>
            </p:cNvPr>
            <p:cNvSpPr/>
            <p:nvPr/>
          </p:nvSpPr>
          <p:spPr>
            <a:xfrm>
              <a:off x="5233638" y="3483387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35" name="object 28">
              <a:extLst>
                <a:ext uri="{FF2B5EF4-FFF2-40B4-BE49-F238E27FC236}">
                  <a16:creationId xmlns:a16="http://schemas.microsoft.com/office/drawing/2014/main" id="{AA5DF850-06D7-38CB-1DCF-9BB25A7CE584}"/>
                </a:ext>
              </a:extLst>
            </p:cNvPr>
            <p:cNvSpPr/>
            <p:nvPr/>
          </p:nvSpPr>
          <p:spPr>
            <a:xfrm>
              <a:off x="593018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36" name="object 44">
              <a:extLst>
                <a:ext uri="{FF2B5EF4-FFF2-40B4-BE49-F238E27FC236}">
                  <a16:creationId xmlns:a16="http://schemas.microsoft.com/office/drawing/2014/main" id="{C1929EF6-11C0-D3E1-9B01-ABA73D72BF68}"/>
                </a:ext>
              </a:extLst>
            </p:cNvPr>
            <p:cNvSpPr/>
            <p:nvPr/>
          </p:nvSpPr>
          <p:spPr>
            <a:xfrm>
              <a:off x="1039298" y="3482052"/>
              <a:ext cx="88947" cy="7019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pic>
          <p:nvPicPr>
            <p:cNvPr id="37" name="Imagen 36">
              <a:extLst>
                <a:ext uri="{FF2B5EF4-FFF2-40B4-BE49-F238E27FC236}">
                  <a16:creationId xmlns:a16="http://schemas.microsoft.com/office/drawing/2014/main" id="{470607D0-FA4F-48D4-7B2C-2E2AAE59F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132952" y="3484000"/>
              <a:ext cx="81831" cy="66294"/>
            </a:xfrm>
            <a:prstGeom prst="rect">
              <a:avLst/>
            </a:prstGeom>
          </p:spPr>
        </p:pic>
        <p:sp>
          <p:nvSpPr>
            <p:cNvPr id="38" name="object 44">
              <a:extLst>
                <a:ext uri="{FF2B5EF4-FFF2-40B4-BE49-F238E27FC236}">
                  <a16:creationId xmlns:a16="http://schemas.microsoft.com/office/drawing/2014/main" id="{445D0B9D-D4B6-939A-A522-9F57EBCF36D4}"/>
                </a:ext>
              </a:extLst>
            </p:cNvPr>
            <p:cNvSpPr/>
            <p:nvPr/>
          </p:nvSpPr>
          <p:spPr>
            <a:xfrm>
              <a:off x="342116" y="3482052"/>
              <a:ext cx="88946" cy="7019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Terpel-Sans-Regular" panose="00000500000000000000" pitchFamily="2" charset="0"/>
              </a:endParaRPr>
            </a:p>
          </p:txBody>
        </p:sp>
        <p:pic>
          <p:nvPicPr>
            <p:cNvPr id="39" name="Imagen 38">
              <a:extLst>
                <a:ext uri="{FF2B5EF4-FFF2-40B4-BE49-F238E27FC236}">
                  <a16:creationId xmlns:a16="http://schemas.microsoft.com/office/drawing/2014/main" id="{8C68291B-8651-8C4C-5ECB-788539690C1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434354" y="3484000"/>
              <a:ext cx="81831" cy="66294"/>
            </a:xfrm>
            <a:prstGeom prst="rect">
              <a:avLst/>
            </a:prstGeom>
          </p:spPr>
        </p:pic>
        <p:sp>
          <p:nvSpPr>
            <p:cNvPr id="40" name="object 28">
              <a:extLst>
                <a:ext uri="{FF2B5EF4-FFF2-40B4-BE49-F238E27FC236}">
                  <a16:creationId xmlns:a16="http://schemas.microsoft.com/office/drawing/2014/main" id="{89A624DB-D897-9FDF-1F62-314569761589}"/>
                </a:ext>
              </a:extLst>
            </p:cNvPr>
            <p:cNvSpPr/>
            <p:nvPr/>
          </p:nvSpPr>
          <p:spPr>
            <a:xfrm>
              <a:off x="6629010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41" name="object 28">
              <a:extLst>
                <a:ext uri="{FF2B5EF4-FFF2-40B4-BE49-F238E27FC236}">
                  <a16:creationId xmlns:a16="http://schemas.microsoft.com/office/drawing/2014/main" id="{8A254B5D-F889-AEC0-7CDA-6BB71CE3EF64}"/>
                </a:ext>
              </a:extLst>
            </p:cNvPr>
            <p:cNvSpPr/>
            <p:nvPr/>
          </p:nvSpPr>
          <p:spPr>
            <a:xfrm>
              <a:off x="732370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42" name="object 28">
              <a:extLst>
                <a:ext uri="{FF2B5EF4-FFF2-40B4-BE49-F238E27FC236}">
                  <a16:creationId xmlns:a16="http://schemas.microsoft.com/office/drawing/2014/main" id="{8ABE9EBD-6C24-4B69-8B5C-497B39F34CEF}"/>
                </a:ext>
              </a:extLst>
            </p:cNvPr>
            <p:cNvSpPr/>
            <p:nvPr/>
          </p:nvSpPr>
          <p:spPr>
            <a:xfrm>
              <a:off x="8024597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43" name="object 28">
              <a:extLst>
                <a:ext uri="{FF2B5EF4-FFF2-40B4-BE49-F238E27FC236}">
                  <a16:creationId xmlns:a16="http://schemas.microsoft.com/office/drawing/2014/main" id="{F560518D-D195-3974-97FD-EF90B6035CE1}"/>
                </a:ext>
              </a:extLst>
            </p:cNvPr>
            <p:cNvSpPr/>
            <p:nvPr/>
          </p:nvSpPr>
          <p:spPr>
            <a:xfrm>
              <a:off x="871991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44" name="object 28">
              <a:extLst>
                <a:ext uri="{FF2B5EF4-FFF2-40B4-BE49-F238E27FC236}">
                  <a16:creationId xmlns:a16="http://schemas.microsoft.com/office/drawing/2014/main" id="{CE7BD211-05B8-7DFE-1C18-D480F6723F86}"/>
                </a:ext>
              </a:extLst>
            </p:cNvPr>
            <p:cNvSpPr/>
            <p:nvPr/>
          </p:nvSpPr>
          <p:spPr>
            <a:xfrm>
              <a:off x="941667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45" name="object 7">
              <a:extLst>
                <a:ext uri="{FF2B5EF4-FFF2-40B4-BE49-F238E27FC236}">
                  <a16:creationId xmlns:a16="http://schemas.microsoft.com/office/drawing/2014/main" id="{4F8D6316-F7C4-C670-7905-CB49AE25381F}"/>
                </a:ext>
              </a:extLst>
            </p:cNvPr>
            <p:cNvSpPr txBox="1"/>
            <p:nvPr/>
          </p:nvSpPr>
          <p:spPr>
            <a:xfrm>
              <a:off x="1587598" y="3149909"/>
              <a:ext cx="382824" cy="1359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46" name="object 7">
              <a:extLst>
                <a:ext uri="{FF2B5EF4-FFF2-40B4-BE49-F238E27FC236}">
                  <a16:creationId xmlns:a16="http://schemas.microsoft.com/office/drawing/2014/main" id="{9B6AEAA9-D213-A664-3166-3E541B18846C}"/>
                </a:ext>
              </a:extLst>
            </p:cNvPr>
            <p:cNvSpPr txBox="1"/>
            <p:nvPr/>
          </p:nvSpPr>
          <p:spPr>
            <a:xfrm>
              <a:off x="2223388" y="3149909"/>
              <a:ext cx="504608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47" name="object 7">
              <a:extLst>
                <a:ext uri="{FF2B5EF4-FFF2-40B4-BE49-F238E27FC236}">
                  <a16:creationId xmlns:a16="http://schemas.microsoft.com/office/drawing/2014/main" id="{8A67E73A-D249-EAD1-4CBF-802B23A705EB}"/>
                </a:ext>
              </a:extLst>
            </p:cNvPr>
            <p:cNvSpPr txBox="1"/>
            <p:nvPr/>
          </p:nvSpPr>
          <p:spPr>
            <a:xfrm>
              <a:off x="2941136" y="3149909"/>
              <a:ext cx="463291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48" name="object 7">
              <a:extLst>
                <a:ext uri="{FF2B5EF4-FFF2-40B4-BE49-F238E27FC236}">
                  <a16:creationId xmlns:a16="http://schemas.microsoft.com/office/drawing/2014/main" id="{F047D95A-9718-A830-6B5E-F9D82C1D0EBF}"/>
                </a:ext>
              </a:extLst>
            </p:cNvPr>
            <p:cNvSpPr txBox="1"/>
            <p:nvPr/>
          </p:nvSpPr>
          <p:spPr>
            <a:xfrm>
              <a:off x="3606281" y="3149909"/>
              <a:ext cx="52170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49" name="object 7">
              <a:extLst>
                <a:ext uri="{FF2B5EF4-FFF2-40B4-BE49-F238E27FC236}">
                  <a16:creationId xmlns:a16="http://schemas.microsoft.com/office/drawing/2014/main" id="{C87151D0-9A26-F8B6-ACD7-DCEB23289F2F}"/>
                </a:ext>
              </a:extLst>
            </p:cNvPr>
            <p:cNvSpPr txBox="1"/>
            <p:nvPr/>
          </p:nvSpPr>
          <p:spPr>
            <a:xfrm>
              <a:off x="5060355" y="3149909"/>
              <a:ext cx="427492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0" name="object 7">
              <a:extLst>
                <a:ext uri="{FF2B5EF4-FFF2-40B4-BE49-F238E27FC236}">
                  <a16:creationId xmlns:a16="http://schemas.microsoft.com/office/drawing/2014/main" id="{1B3C69AF-52C1-ACEA-0517-2EE0D5D1F1DE}"/>
                </a:ext>
              </a:extLst>
            </p:cNvPr>
            <p:cNvSpPr txBox="1"/>
            <p:nvPr/>
          </p:nvSpPr>
          <p:spPr>
            <a:xfrm>
              <a:off x="5714056" y="3149909"/>
              <a:ext cx="525072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1" name="object 7">
              <a:extLst>
                <a:ext uri="{FF2B5EF4-FFF2-40B4-BE49-F238E27FC236}">
                  <a16:creationId xmlns:a16="http://schemas.microsoft.com/office/drawing/2014/main" id="{CE334D26-239F-7B01-1000-959AFEFC2FCD}"/>
                </a:ext>
              </a:extLst>
            </p:cNvPr>
            <p:cNvSpPr txBox="1"/>
            <p:nvPr/>
          </p:nvSpPr>
          <p:spPr>
            <a:xfrm>
              <a:off x="895692" y="3149909"/>
              <a:ext cx="382824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99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2" name="object 7">
              <a:extLst>
                <a:ext uri="{FF2B5EF4-FFF2-40B4-BE49-F238E27FC236}">
                  <a16:creationId xmlns:a16="http://schemas.microsoft.com/office/drawing/2014/main" id="{8AC6EA07-AE8D-5D6C-7D7D-56A51E2812EF}"/>
                </a:ext>
              </a:extLst>
            </p:cNvPr>
            <p:cNvSpPr txBox="1"/>
            <p:nvPr/>
          </p:nvSpPr>
          <p:spPr>
            <a:xfrm>
              <a:off x="6447202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3" name="object 7">
              <a:extLst>
                <a:ext uri="{FF2B5EF4-FFF2-40B4-BE49-F238E27FC236}">
                  <a16:creationId xmlns:a16="http://schemas.microsoft.com/office/drawing/2014/main" id="{49C0DAC4-0C37-A597-DDF4-91B53F4B948C}"/>
                </a:ext>
              </a:extLst>
            </p:cNvPr>
            <p:cNvSpPr txBox="1"/>
            <p:nvPr/>
          </p:nvSpPr>
          <p:spPr>
            <a:xfrm>
              <a:off x="7143690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4" name="object 7">
              <a:extLst>
                <a:ext uri="{FF2B5EF4-FFF2-40B4-BE49-F238E27FC236}">
                  <a16:creationId xmlns:a16="http://schemas.microsoft.com/office/drawing/2014/main" id="{370FCEFD-594C-B99B-E4D9-994A5A333781}"/>
                </a:ext>
              </a:extLst>
            </p:cNvPr>
            <p:cNvSpPr txBox="1"/>
            <p:nvPr/>
          </p:nvSpPr>
          <p:spPr>
            <a:xfrm>
              <a:off x="9249548" y="3149909"/>
              <a:ext cx="425913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51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5" name="object 7">
              <a:extLst>
                <a:ext uri="{FF2B5EF4-FFF2-40B4-BE49-F238E27FC236}">
                  <a16:creationId xmlns:a16="http://schemas.microsoft.com/office/drawing/2014/main" id="{324B30B7-348E-8BB7-A701-4D6233C78A82}"/>
                </a:ext>
              </a:extLst>
            </p:cNvPr>
            <p:cNvSpPr txBox="1"/>
            <p:nvPr/>
          </p:nvSpPr>
          <p:spPr>
            <a:xfrm>
              <a:off x="142009" y="3149909"/>
              <a:ext cx="489160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6" name="object 7">
              <a:extLst>
                <a:ext uri="{FF2B5EF4-FFF2-40B4-BE49-F238E27FC236}">
                  <a16:creationId xmlns:a16="http://schemas.microsoft.com/office/drawing/2014/main" id="{93D04A1A-60C0-4B95-6748-CC51EFC4F8D6}"/>
                </a:ext>
              </a:extLst>
            </p:cNvPr>
            <p:cNvSpPr txBox="1"/>
            <p:nvPr/>
          </p:nvSpPr>
          <p:spPr>
            <a:xfrm>
              <a:off x="7838007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7" name="object 7">
              <a:extLst>
                <a:ext uri="{FF2B5EF4-FFF2-40B4-BE49-F238E27FC236}">
                  <a16:creationId xmlns:a16="http://schemas.microsoft.com/office/drawing/2014/main" id="{7EADD282-5565-A454-DC70-3098CCA7249E}"/>
                </a:ext>
              </a:extLst>
            </p:cNvPr>
            <p:cNvSpPr txBox="1"/>
            <p:nvPr/>
          </p:nvSpPr>
          <p:spPr>
            <a:xfrm>
              <a:off x="8534962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58" name="Recortar rectángulo de una esquina 57">
              <a:extLst>
                <a:ext uri="{FF2B5EF4-FFF2-40B4-BE49-F238E27FC236}">
                  <a16:creationId xmlns:a16="http://schemas.microsoft.com/office/drawing/2014/main" id="{6914BCC8-9C72-8342-79E8-D158BC8C2C06}"/>
                </a:ext>
              </a:extLst>
            </p:cNvPr>
            <p:cNvSpPr/>
            <p:nvPr/>
          </p:nvSpPr>
          <p:spPr>
            <a:xfrm>
              <a:off x="788432" y="4071884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59" name="Recortar rectángulo de una esquina 58">
              <a:extLst>
                <a:ext uri="{FF2B5EF4-FFF2-40B4-BE49-F238E27FC236}">
                  <a16:creationId xmlns:a16="http://schemas.microsoft.com/office/drawing/2014/main" id="{91B5E0D4-CAE4-64C1-FED6-6CAE5C3F9DBB}"/>
                </a:ext>
              </a:extLst>
            </p:cNvPr>
            <p:cNvSpPr/>
            <p:nvPr/>
          </p:nvSpPr>
          <p:spPr>
            <a:xfrm>
              <a:off x="2550970" y="4071884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65" name="Recortar rectángulo de una esquina 64">
              <a:extLst>
                <a:ext uri="{FF2B5EF4-FFF2-40B4-BE49-F238E27FC236}">
                  <a16:creationId xmlns:a16="http://schemas.microsoft.com/office/drawing/2014/main" id="{1D7380DF-3CAF-9CC0-1335-14893DA028CE}"/>
                </a:ext>
              </a:extLst>
            </p:cNvPr>
            <p:cNvSpPr/>
            <p:nvPr/>
          </p:nvSpPr>
          <p:spPr>
            <a:xfrm>
              <a:off x="3248152" y="4071884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66" name="Recortar rectángulo de una esquina 65">
              <a:extLst>
                <a:ext uri="{FF2B5EF4-FFF2-40B4-BE49-F238E27FC236}">
                  <a16:creationId xmlns:a16="http://schemas.microsoft.com/office/drawing/2014/main" id="{A7D8E59E-DAF2-021D-117B-43A96C5850A7}"/>
                </a:ext>
              </a:extLst>
            </p:cNvPr>
            <p:cNvSpPr/>
            <p:nvPr/>
          </p:nvSpPr>
          <p:spPr>
            <a:xfrm>
              <a:off x="4274346" y="4076019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73" name="Recortar rectángulo de una esquina 72">
              <a:extLst>
                <a:ext uri="{FF2B5EF4-FFF2-40B4-BE49-F238E27FC236}">
                  <a16:creationId xmlns:a16="http://schemas.microsoft.com/office/drawing/2014/main" id="{290EAB97-3A40-BF5D-BF38-4ECB45A6C0DD}"/>
                </a:ext>
              </a:extLst>
            </p:cNvPr>
            <p:cNvSpPr/>
            <p:nvPr/>
          </p:nvSpPr>
          <p:spPr>
            <a:xfrm>
              <a:off x="4971529" y="4076019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74" name="Recortar rectángulo de una esquina 73">
              <a:extLst>
                <a:ext uri="{FF2B5EF4-FFF2-40B4-BE49-F238E27FC236}">
                  <a16:creationId xmlns:a16="http://schemas.microsoft.com/office/drawing/2014/main" id="{C8B03FDF-18C8-4969-0E0F-D58DBEE460BB}"/>
                </a:ext>
              </a:extLst>
            </p:cNvPr>
            <p:cNvSpPr/>
            <p:nvPr/>
          </p:nvSpPr>
          <p:spPr>
            <a:xfrm>
              <a:off x="5668712" y="4076019"/>
              <a:ext cx="590681" cy="552499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93" name="Recortar rectángulo de una esquina 92">
              <a:extLst>
                <a:ext uri="{FF2B5EF4-FFF2-40B4-BE49-F238E27FC236}">
                  <a16:creationId xmlns:a16="http://schemas.microsoft.com/office/drawing/2014/main" id="{81732F61-CFD8-2190-7A2B-F23907DEEFED}"/>
                </a:ext>
              </a:extLst>
            </p:cNvPr>
            <p:cNvSpPr/>
            <p:nvPr/>
          </p:nvSpPr>
          <p:spPr>
            <a:xfrm>
              <a:off x="6365894" y="4076019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95" name="object 30">
              <a:extLst>
                <a:ext uri="{FF2B5EF4-FFF2-40B4-BE49-F238E27FC236}">
                  <a16:creationId xmlns:a16="http://schemas.microsoft.com/office/drawing/2014/main" id="{22FE4166-4014-40BE-7010-A5E70C8CA78F}"/>
                </a:ext>
              </a:extLst>
            </p:cNvPr>
            <p:cNvSpPr txBox="1"/>
            <p:nvPr/>
          </p:nvSpPr>
          <p:spPr>
            <a:xfrm>
              <a:off x="808393" y="4247518"/>
              <a:ext cx="533400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Adesgae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Cia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Ltda</a:t>
              </a:r>
              <a:endParaRPr lang="es-CO" sz="6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99" name="object 30">
              <a:extLst>
                <a:ext uri="{FF2B5EF4-FFF2-40B4-BE49-F238E27FC236}">
                  <a16:creationId xmlns:a16="http://schemas.microsoft.com/office/drawing/2014/main" id="{42C2B424-D1B4-D88A-26FD-AAE001791816}"/>
                </a:ext>
              </a:extLst>
            </p:cNvPr>
            <p:cNvSpPr txBox="1"/>
            <p:nvPr/>
          </p:nvSpPr>
          <p:spPr>
            <a:xfrm>
              <a:off x="4264628" y="4247518"/>
              <a:ext cx="589767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>
              <a:defPPr>
                <a:defRPr lang="es-CO"/>
              </a:defPPr>
              <a:lvl1pPr marL="12700" marR="5080" indent="-12700" algn="ctr">
                <a:lnSpc>
                  <a:spcPts val="1000"/>
                </a:lnSpc>
                <a:spcBef>
                  <a:spcPts val="150"/>
                </a:spcBef>
                <a:defRPr sz="1000">
                  <a:solidFill>
                    <a:srgbClr val="F3FFFF"/>
                  </a:solidFill>
                  <a:latin typeface="Terpel-Sans-Medium-Condensed" pitchFamily="2" charset="0"/>
                  <a:cs typeface="Arial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es-CO" sz="600" dirty="0" err="1"/>
                <a:t>Vonport</a:t>
              </a:r>
              <a:r>
                <a:rPr lang="es-CO" sz="600" dirty="0"/>
                <a:t> Corp.</a:t>
              </a:r>
            </a:p>
          </p:txBody>
        </p:sp>
        <p:sp>
          <p:nvSpPr>
            <p:cNvPr id="101" name="object 30">
              <a:extLst>
                <a:ext uri="{FF2B5EF4-FFF2-40B4-BE49-F238E27FC236}">
                  <a16:creationId xmlns:a16="http://schemas.microsoft.com/office/drawing/2014/main" id="{971C41DE-15E3-FA89-588E-93BFE8C32D87}"/>
                </a:ext>
              </a:extLst>
            </p:cNvPr>
            <p:cNvSpPr txBox="1"/>
            <p:nvPr/>
          </p:nvSpPr>
          <p:spPr>
            <a:xfrm>
              <a:off x="4999393" y="4247518"/>
              <a:ext cx="591595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Orlyn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S.A</a:t>
              </a:r>
            </a:p>
          </p:txBody>
        </p:sp>
        <p:sp>
          <p:nvSpPr>
            <p:cNvPr id="102" name="object 30">
              <a:extLst>
                <a:ext uri="{FF2B5EF4-FFF2-40B4-BE49-F238E27FC236}">
                  <a16:creationId xmlns:a16="http://schemas.microsoft.com/office/drawing/2014/main" id="{09AFAC8A-F87B-62E3-FCDD-5A4E725C3F91}"/>
                </a:ext>
              </a:extLst>
            </p:cNvPr>
            <p:cNvSpPr txBox="1"/>
            <p:nvPr/>
          </p:nvSpPr>
          <p:spPr>
            <a:xfrm>
              <a:off x="5668712" y="4203725"/>
              <a:ext cx="590682" cy="388568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Transmarine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Transport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And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Barging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Corporation</a:t>
              </a:r>
              <a:endParaRPr lang="es-CO" sz="6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103" name="object 30">
              <a:extLst>
                <a:ext uri="{FF2B5EF4-FFF2-40B4-BE49-F238E27FC236}">
                  <a16:creationId xmlns:a16="http://schemas.microsoft.com/office/drawing/2014/main" id="{0754607E-3427-1F1E-746A-DF42A9F39959}"/>
                </a:ext>
              </a:extLst>
            </p:cNvPr>
            <p:cNvSpPr txBox="1"/>
            <p:nvPr/>
          </p:nvSpPr>
          <p:spPr>
            <a:xfrm>
              <a:off x="6371080" y="4196016"/>
              <a:ext cx="585408" cy="203902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Energías Renovables  S.A</a:t>
              </a:r>
            </a:p>
          </p:txBody>
        </p:sp>
        <p:sp>
          <p:nvSpPr>
            <p:cNvPr id="105" name="object 30">
              <a:extLst>
                <a:ext uri="{FF2B5EF4-FFF2-40B4-BE49-F238E27FC236}">
                  <a16:creationId xmlns:a16="http://schemas.microsoft.com/office/drawing/2014/main" id="{0C64593D-0660-B767-D044-8F9319C89B25}"/>
                </a:ext>
              </a:extLst>
            </p:cNvPr>
            <p:cNvSpPr txBox="1"/>
            <p:nvPr/>
          </p:nvSpPr>
          <p:spPr>
            <a:xfrm>
              <a:off x="2549698" y="4196016"/>
              <a:ext cx="590682" cy="203902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Comercial del Perú S.R.L</a:t>
              </a:r>
            </a:p>
          </p:txBody>
        </p:sp>
        <p:sp>
          <p:nvSpPr>
            <p:cNvPr id="122" name="object 30">
              <a:extLst>
                <a:ext uri="{FF2B5EF4-FFF2-40B4-BE49-F238E27FC236}">
                  <a16:creationId xmlns:a16="http://schemas.microsoft.com/office/drawing/2014/main" id="{74988217-3CCD-040C-B7AF-7B0A2C465E55}"/>
                </a:ext>
              </a:extLst>
            </p:cNvPr>
            <p:cNvSpPr txBox="1"/>
            <p:nvPr/>
          </p:nvSpPr>
          <p:spPr>
            <a:xfrm>
              <a:off x="3246880" y="4196016"/>
              <a:ext cx="590680" cy="203902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Aviación del Perú S.R.L*</a:t>
              </a:r>
            </a:p>
          </p:txBody>
        </p:sp>
        <p:sp>
          <p:nvSpPr>
            <p:cNvPr id="126" name="object 39">
              <a:extLst>
                <a:ext uri="{FF2B5EF4-FFF2-40B4-BE49-F238E27FC236}">
                  <a16:creationId xmlns:a16="http://schemas.microsoft.com/office/drawing/2014/main" id="{AA4DBD95-689B-26A2-879A-46E4F20C26A4}"/>
                </a:ext>
              </a:extLst>
            </p:cNvPr>
            <p:cNvSpPr/>
            <p:nvPr/>
          </p:nvSpPr>
          <p:spPr>
            <a:xfrm>
              <a:off x="4500893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27" name="object 39">
              <a:extLst>
                <a:ext uri="{FF2B5EF4-FFF2-40B4-BE49-F238E27FC236}">
                  <a16:creationId xmlns:a16="http://schemas.microsoft.com/office/drawing/2014/main" id="{C0BB51C0-585D-9D82-D7B2-C52E2346F589}"/>
                </a:ext>
              </a:extLst>
            </p:cNvPr>
            <p:cNvSpPr/>
            <p:nvPr/>
          </p:nvSpPr>
          <p:spPr>
            <a:xfrm>
              <a:off x="5218537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28" name="object 39">
              <a:extLst>
                <a:ext uri="{FF2B5EF4-FFF2-40B4-BE49-F238E27FC236}">
                  <a16:creationId xmlns:a16="http://schemas.microsoft.com/office/drawing/2014/main" id="{5692C4BA-074C-B971-D820-BAAF2008F47A}"/>
                </a:ext>
              </a:extLst>
            </p:cNvPr>
            <p:cNvSpPr/>
            <p:nvPr/>
          </p:nvSpPr>
          <p:spPr>
            <a:xfrm>
              <a:off x="5918280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29" name="object 39">
              <a:extLst>
                <a:ext uri="{FF2B5EF4-FFF2-40B4-BE49-F238E27FC236}">
                  <a16:creationId xmlns:a16="http://schemas.microsoft.com/office/drawing/2014/main" id="{23388466-C851-4B98-2861-F2FF19A7DF82}"/>
                </a:ext>
              </a:extLst>
            </p:cNvPr>
            <p:cNvSpPr/>
            <p:nvPr/>
          </p:nvSpPr>
          <p:spPr>
            <a:xfrm>
              <a:off x="6615464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pic>
          <p:nvPicPr>
            <p:cNvPr id="131" name="Imagen 130">
              <a:extLst>
                <a:ext uri="{FF2B5EF4-FFF2-40B4-BE49-F238E27FC236}">
                  <a16:creationId xmlns:a16="http://schemas.microsoft.com/office/drawing/2014/main" id="{B9F3AEA0-A8AD-7154-A828-47B1B36AC8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777588" y="4121715"/>
              <a:ext cx="81831" cy="66294"/>
            </a:xfrm>
            <a:prstGeom prst="rect">
              <a:avLst/>
            </a:prstGeom>
          </p:spPr>
        </p:pic>
        <p:pic>
          <p:nvPicPr>
            <p:cNvPr id="132" name="Imagen 131">
              <a:extLst>
                <a:ext uri="{FF2B5EF4-FFF2-40B4-BE49-F238E27FC236}">
                  <a16:creationId xmlns:a16="http://schemas.microsoft.com/office/drawing/2014/main" id="{B6F5B86B-449A-115B-44D8-1E96B6BCE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501920" y="4121715"/>
              <a:ext cx="81831" cy="66294"/>
            </a:xfrm>
            <a:prstGeom prst="rect">
              <a:avLst/>
            </a:prstGeom>
          </p:spPr>
        </p:pic>
        <p:sp>
          <p:nvSpPr>
            <p:cNvPr id="135" name="object 44">
              <a:extLst>
                <a:ext uri="{FF2B5EF4-FFF2-40B4-BE49-F238E27FC236}">
                  <a16:creationId xmlns:a16="http://schemas.microsoft.com/office/drawing/2014/main" id="{70597B9C-930A-A630-8B93-16630F977C8D}"/>
                </a:ext>
              </a:extLst>
            </p:cNvPr>
            <p:cNvSpPr/>
            <p:nvPr/>
          </p:nvSpPr>
          <p:spPr>
            <a:xfrm>
              <a:off x="1039298" y="4151959"/>
              <a:ext cx="88947" cy="7019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cxnSp>
          <p:nvCxnSpPr>
            <p:cNvPr id="136" name="Conector angular 135">
              <a:extLst>
                <a:ext uri="{FF2B5EF4-FFF2-40B4-BE49-F238E27FC236}">
                  <a16:creationId xmlns:a16="http://schemas.microsoft.com/office/drawing/2014/main" id="{E1E0EC94-9B79-00FF-85C7-7BDCE9B1A82B}"/>
                </a:ext>
              </a:extLst>
            </p:cNvPr>
            <p:cNvCxnSpPr>
              <a:cxnSpLocks/>
              <a:stCxn id="6" idx="3"/>
              <a:endCxn id="18" idx="3"/>
            </p:cNvCxnSpPr>
            <p:nvPr/>
          </p:nvCxnSpPr>
          <p:spPr>
            <a:xfrm rot="5400000" flipH="1" flipV="1">
              <a:off x="4569686" y="-748570"/>
              <a:ext cx="6662" cy="8366193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ector angular 136">
              <a:extLst>
                <a:ext uri="{FF2B5EF4-FFF2-40B4-BE49-F238E27FC236}">
                  <a16:creationId xmlns:a16="http://schemas.microsoft.com/office/drawing/2014/main" id="{F5B306FD-1A57-AD53-449E-5A907B666227}"/>
                </a:ext>
              </a:extLst>
            </p:cNvPr>
            <p:cNvCxnSpPr>
              <a:cxnSpLocks/>
              <a:stCxn id="7" idx="3"/>
              <a:endCxn id="17" idx="3"/>
            </p:cNvCxnSpPr>
            <p:nvPr/>
          </p:nvCxnSpPr>
          <p:spPr>
            <a:xfrm rot="5400000" flipH="1" flipV="1">
              <a:off x="4569686" y="-51387"/>
              <a:ext cx="6662" cy="6971827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ector angular 137">
              <a:extLst>
                <a:ext uri="{FF2B5EF4-FFF2-40B4-BE49-F238E27FC236}">
                  <a16:creationId xmlns:a16="http://schemas.microsoft.com/office/drawing/2014/main" id="{E5BB0240-D2DF-C5F8-8FB2-4D870DFBCA90}"/>
                </a:ext>
              </a:extLst>
            </p:cNvPr>
            <p:cNvCxnSpPr>
              <a:stCxn id="16" idx="3"/>
              <a:endCxn id="8" idx="3"/>
            </p:cNvCxnSpPr>
            <p:nvPr/>
          </p:nvCxnSpPr>
          <p:spPr>
            <a:xfrm rot="16200000" flipV="1">
              <a:off x="4569686" y="645795"/>
              <a:ext cx="6662" cy="5577462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ector angular 146">
              <a:extLst>
                <a:ext uri="{FF2B5EF4-FFF2-40B4-BE49-F238E27FC236}">
                  <a16:creationId xmlns:a16="http://schemas.microsoft.com/office/drawing/2014/main" id="{4466AA54-81BA-3CC5-8E26-62FBF096E950}"/>
                </a:ext>
              </a:extLst>
            </p:cNvPr>
            <p:cNvCxnSpPr>
              <a:stCxn id="15" idx="3"/>
              <a:endCxn id="9" idx="3"/>
            </p:cNvCxnSpPr>
            <p:nvPr/>
          </p:nvCxnSpPr>
          <p:spPr>
            <a:xfrm rot="16200000" flipV="1">
              <a:off x="4569686" y="1342978"/>
              <a:ext cx="6662" cy="4183096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ector angular 147">
              <a:extLst>
                <a:ext uri="{FF2B5EF4-FFF2-40B4-BE49-F238E27FC236}">
                  <a16:creationId xmlns:a16="http://schemas.microsoft.com/office/drawing/2014/main" id="{37520B8A-CB80-D6CA-5B64-ED3DAFBE454A}"/>
                </a:ext>
              </a:extLst>
            </p:cNvPr>
            <p:cNvCxnSpPr>
              <a:stCxn id="14" idx="3"/>
              <a:endCxn id="10" idx="3"/>
            </p:cNvCxnSpPr>
            <p:nvPr/>
          </p:nvCxnSpPr>
          <p:spPr>
            <a:xfrm rot="16200000" flipV="1">
              <a:off x="4569686" y="2040161"/>
              <a:ext cx="6662" cy="2788731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ector angular 148">
              <a:extLst>
                <a:ext uri="{FF2B5EF4-FFF2-40B4-BE49-F238E27FC236}">
                  <a16:creationId xmlns:a16="http://schemas.microsoft.com/office/drawing/2014/main" id="{E3041FAF-128B-DBD7-9D58-C32EB30D0E17}"/>
                </a:ext>
              </a:extLst>
            </p:cNvPr>
            <p:cNvCxnSpPr>
              <a:stCxn id="13" idx="3"/>
              <a:endCxn id="11" idx="3"/>
            </p:cNvCxnSpPr>
            <p:nvPr/>
          </p:nvCxnSpPr>
          <p:spPr>
            <a:xfrm rot="16200000" flipV="1">
              <a:off x="4569686" y="2737344"/>
              <a:ext cx="6662" cy="1394365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ector recto 149">
              <a:extLst>
                <a:ext uri="{FF2B5EF4-FFF2-40B4-BE49-F238E27FC236}">
                  <a16:creationId xmlns:a16="http://schemas.microsoft.com/office/drawing/2014/main" id="{780B4B1E-9C2D-6A3F-D8D6-83D0C373FF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76078" y="3312409"/>
              <a:ext cx="0" cy="122118"/>
            </a:xfrm>
            <a:prstGeom prst="line">
              <a:avLst/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ector angular 150">
              <a:extLst>
                <a:ext uri="{FF2B5EF4-FFF2-40B4-BE49-F238E27FC236}">
                  <a16:creationId xmlns:a16="http://schemas.microsoft.com/office/drawing/2014/main" id="{D7D5C9B3-9B6D-8412-CF24-FE9FCF1495FF}"/>
                </a:ext>
              </a:extLst>
            </p:cNvPr>
            <p:cNvCxnSpPr>
              <a:cxnSpLocks/>
              <a:stCxn id="59" idx="3"/>
              <a:endCxn id="10" idx="1"/>
            </p:cNvCxnSpPr>
            <p:nvPr/>
          </p:nvCxnSpPr>
          <p:spPr>
            <a:xfrm rot="5400000" flipH="1" flipV="1">
              <a:off x="2924320" y="3820883"/>
              <a:ext cx="172992" cy="329010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Conector angular 152">
              <a:extLst>
                <a:ext uri="{FF2B5EF4-FFF2-40B4-BE49-F238E27FC236}">
                  <a16:creationId xmlns:a16="http://schemas.microsoft.com/office/drawing/2014/main" id="{19C56D5D-F655-8552-D1BE-D79E9456C791}"/>
                </a:ext>
              </a:extLst>
            </p:cNvPr>
            <p:cNvCxnSpPr>
              <a:cxnSpLocks/>
              <a:stCxn id="65" idx="3"/>
              <a:endCxn id="10" idx="1"/>
            </p:cNvCxnSpPr>
            <p:nvPr/>
          </p:nvCxnSpPr>
          <p:spPr>
            <a:xfrm rot="16200000" flipV="1">
              <a:off x="3272912" y="3801302"/>
              <a:ext cx="172992" cy="368172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ector angular 153">
              <a:extLst>
                <a:ext uri="{FF2B5EF4-FFF2-40B4-BE49-F238E27FC236}">
                  <a16:creationId xmlns:a16="http://schemas.microsoft.com/office/drawing/2014/main" id="{D369807D-0960-A695-D2B9-921643EDEE74}"/>
                </a:ext>
              </a:extLst>
            </p:cNvPr>
            <p:cNvCxnSpPr>
              <a:cxnSpLocks/>
              <a:stCxn id="93" idx="3"/>
              <a:endCxn id="13" idx="1"/>
            </p:cNvCxnSpPr>
            <p:nvPr/>
          </p:nvCxnSpPr>
          <p:spPr>
            <a:xfrm rot="16200000" flipV="1">
              <a:off x="5875489" y="3290273"/>
              <a:ext cx="177127" cy="1394366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ector angular 154">
              <a:extLst>
                <a:ext uri="{FF2B5EF4-FFF2-40B4-BE49-F238E27FC236}">
                  <a16:creationId xmlns:a16="http://schemas.microsoft.com/office/drawing/2014/main" id="{E7F1A6D2-DC57-C7E1-8B8E-443EAA7D3AAD}"/>
                </a:ext>
              </a:extLst>
            </p:cNvPr>
            <p:cNvCxnSpPr>
              <a:cxnSpLocks/>
              <a:stCxn id="74" idx="3"/>
              <a:endCxn id="13" idx="1"/>
            </p:cNvCxnSpPr>
            <p:nvPr/>
          </p:nvCxnSpPr>
          <p:spPr>
            <a:xfrm rot="16200000" flipV="1">
              <a:off x="5526898" y="3638864"/>
              <a:ext cx="177127" cy="697184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ector angular 155">
              <a:extLst>
                <a:ext uri="{FF2B5EF4-FFF2-40B4-BE49-F238E27FC236}">
                  <a16:creationId xmlns:a16="http://schemas.microsoft.com/office/drawing/2014/main" id="{39EBADA7-87C0-B879-CFFB-AB67B4F8A012}"/>
                </a:ext>
              </a:extLst>
            </p:cNvPr>
            <p:cNvCxnSpPr>
              <a:cxnSpLocks/>
              <a:stCxn id="73" idx="3"/>
              <a:endCxn id="13" idx="1"/>
            </p:cNvCxnSpPr>
            <p:nvPr/>
          </p:nvCxnSpPr>
          <p:spPr>
            <a:xfrm rot="16200000" flipV="1">
              <a:off x="5178307" y="3987455"/>
              <a:ext cx="177127" cy="1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Conector angular 156">
              <a:extLst>
                <a:ext uri="{FF2B5EF4-FFF2-40B4-BE49-F238E27FC236}">
                  <a16:creationId xmlns:a16="http://schemas.microsoft.com/office/drawing/2014/main" id="{F8F661D2-E8C9-69FB-A7E7-322DEC69E455}"/>
                </a:ext>
              </a:extLst>
            </p:cNvPr>
            <p:cNvCxnSpPr>
              <a:cxnSpLocks/>
              <a:stCxn id="66" idx="3"/>
              <a:endCxn id="13" idx="1"/>
            </p:cNvCxnSpPr>
            <p:nvPr/>
          </p:nvCxnSpPr>
          <p:spPr>
            <a:xfrm rot="5400000" flipH="1" flipV="1">
              <a:off x="4829715" y="3638865"/>
              <a:ext cx="177127" cy="697182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bject 30">
              <a:extLst>
                <a:ext uri="{FF2B5EF4-FFF2-40B4-BE49-F238E27FC236}">
                  <a16:creationId xmlns:a16="http://schemas.microsoft.com/office/drawing/2014/main" id="{5F765AF8-5C82-A777-7C4F-4FCFD0CAAE26}"/>
                </a:ext>
              </a:extLst>
            </p:cNvPr>
            <p:cNvSpPr txBox="1"/>
            <p:nvPr/>
          </p:nvSpPr>
          <p:spPr>
            <a:xfrm>
              <a:off x="4274803" y="4790265"/>
              <a:ext cx="589767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>
              <a:defPPr>
                <a:defRPr lang="es-CO"/>
              </a:defPPr>
              <a:lvl1pPr marL="12700" marR="5080" indent="-12700" algn="ctr">
                <a:lnSpc>
                  <a:spcPts val="1000"/>
                </a:lnSpc>
                <a:spcBef>
                  <a:spcPts val="150"/>
                </a:spcBef>
                <a:defRPr sz="1000">
                  <a:solidFill>
                    <a:srgbClr val="F3FFFF"/>
                  </a:solidFill>
                  <a:latin typeface="Terpel-Sans-Medium-Condensed" pitchFamily="2" charset="0"/>
                  <a:cs typeface="Arial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es-CO" sz="600" dirty="0" err="1"/>
                <a:t>Masser</a:t>
              </a:r>
              <a:r>
                <a:rPr lang="es-CO" sz="600" dirty="0"/>
                <a:t> S.A.S</a:t>
              </a:r>
            </a:p>
          </p:txBody>
        </p:sp>
        <p:sp>
          <p:nvSpPr>
            <p:cNvPr id="160" name="object 28">
              <a:extLst>
                <a:ext uri="{FF2B5EF4-FFF2-40B4-BE49-F238E27FC236}">
                  <a16:creationId xmlns:a16="http://schemas.microsoft.com/office/drawing/2014/main" id="{DD333E19-5E59-E1B1-C8FF-7317B098CB86}"/>
                </a:ext>
              </a:extLst>
            </p:cNvPr>
            <p:cNvSpPr/>
            <p:nvPr/>
          </p:nvSpPr>
          <p:spPr>
            <a:xfrm>
              <a:off x="4527066" y="4667738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cxnSp>
          <p:nvCxnSpPr>
            <p:cNvPr id="161" name="Conector recto 160">
              <a:extLst>
                <a:ext uri="{FF2B5EF4-FFF2-40B4-BE49-F238E27FC236}">
                  <a16:creationId xmlns:a16="http://schemas.microsoft.com/office/drawing/2014/main" id="{C32B5E9F-D7D0-EA8D-C23E-C54E55A43F0F}"/>
                </a:ext>
              </a:extLst>
            </p:cNvPr>
            <p:cNvCxnSpPr>
              <a:stCxn id="66" idx="1"/>
              <a:endCxn id="5" idx="3"/>
            </p:cNvCxnSpPr>
            <p:nvPr/>
          </p:nvCxnSpPr>
          <p:spPr>
            <a:xfrm>
              <a:off x="4569687" y="4441546"/>
              <a:ext cx="0" cy="174859"/>
            </a:xfrm>
            <a:prstGeom prst="line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object 7">
              <a:extLst>
                <a:ext uri="{FF2B5EF4-FFF2-40B4-BE49-F238E27FC236}">
                  <a16:creationId xmlns:a16="http://schemas.microsoft.com/office/drawing/2014/main" id="{D3A5DB04-4B46-0190-919A-B212DFD30582}"/>
                </a:ext>
              </a:extLst>
            </p:cNvPr>
            <p:cNvSpPr txBox="1"/>
            <p:nvPr/>
          </p:nvSpPr>
          <p:spPr>
            <a:xfrm>
              <a:off x="792028" y="4433893"/>
              <a:ext cx="295075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99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cxnSp>
          <p:nvCxnSpPr>
            <p:cNvPr id="163" name="Conector recto 162">
              <a:extLst>
                <a:ext uri="{FF2B5EF4-FFF2-40B4-BE49-F238E27FC236}">
                  <a16:creationId xmlns:a16="http://schemas.microsoft.com/office/drawing/2014/main" id="{00F7B7FA-D77E-5585-EAD0-7CADA05EF107}"/>
                </a:ext>
              </a:extLst>
            </p:cNvPr>
            <p:cNvCxnSpPr>
              <a:stCxn id="7" idx="1"/>
              <a:endCxn id="58" idx="3"/>
            </p:cNvCxnSpPr>
            <p:nvPr/>
          </p:nvCxnSpPr>
          <p:spPr>
            <a:xfrm>
              <a:off x="1083773" y="3898892"/>
              <a:ext cx="0" cy="172992"/>
            </a:xfrm>
            <a:prstGeom prst="line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object 7">
              <a:extLst>
                <a:ext uri="{FF2B5EF4-FFF2-40B4-BE49-F238E27FC236}">
                  <a16:creationId xmlns:a16="http://schemas.microsoft.com/office/drawing/2014/main" id="{C999DD08-026E-0BD6-4B73-F95F3BB18B7F}"/>
                </a:ext>
              </a:extLst>
            </p:cNvPr>
            <p:cNvSpPr txBox="1"/>
            <p:nvPr/>
          </p:nvSpPr>
          <p:spPr>
            <a:xfrm>
              <a:off x="2552014" y="4433893"/>
              <a:ext cx="295075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99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66" name="object 7">
              <a:extLst>
                <a:ext uri="{FF2B5EF4-FFF2-40B4-BE49-F238E27FC236}">
                  <a16:creationId xmlns:a16="http://schemas.microsoft.com/office/drawing/2014/main" id="{753A38F9-B2A2-7191-C70E-BA001E9712E7}"/>
                </a:ext>
              </a:extLst>
            </p:cNvPr>
            <p:cNvSpPr txBox="1"/>
            <p:nvPr/>
          </p:nvSpPr>
          <p:spPr>
            <a:xfrm>
              <a:off x="3247690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67" name="object 7">
              <a:extLst>
                <a:ext uri="{FF2B5EF4-FFF2-40B4-BE49-F238E27FC236}">
                  <a16:creationId xmlns:a16="http://schemas.microsoft.com/office/drawing/2014/main" id="{3543C5A0-B2A7-D61A-0117-AFB608B7396A}"/>
                </a:ext>
              </a:extLst>
            </p:cNvPr>
            <p:cNvSpPr txBox="1"/>
            <p:nvPr/>
          </p:nvSpPr>
          <p:spPr>
            <a:xfrm>
              <a:off x="4271945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68" name="object 7">
              <a:extLst>
                <a:ext uri="{FF2B5EF4-FFF2-40B4-BE49-F238E27FC236}">
                  <a16:creationId xmlns:a16="http://schemas.microsoft.com/office/drawing/2014/main" id="{647B0B4C-149F-DC94-FFA4-16BF7D8B5BCA}"/>
                </a:ext>
              </a:extLst>
            </p:cNvPr>
            <p:cNvSpPr txBox="1"/>
            <p:nvPr/>
          </p:nvSpPr>
          <p:spPr>
            <a:xfrm>
              <a:off x="4970613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69" name="object 7">
              <a:extLst>
                <a:ext uri="{FF2B5EF4-FFF2-40B4-BE49-F238E27FC236}">
                  <a16:creationId xmlns:a16="http://schemas.microsoft.com/office/drawing/2014/main" id="{D0647394-F0A2-D6EE-23E0-9E6489AD7530}"/>
                </a:ext>
              </a:extLst>
            </p:cNvPr>
            <p:cNvSpPr txBox="1"/>
            <p:nvPr/>
          </p:nvSpPr>
          <p:spPr>
            <a:xfrm>
              <a:off x="5685280" y="4704718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70" name="object 7">
              <a:extLst>
                <a:ext uri="{FF2B5EF4-FFF2-40B4-BE49-F238E27FC236}">
                  <a16:creationId xmlns:a16="http://schemas.microsoft.com/office/drawing/2014/main" id="{53B3C39A-01AA-2814-A717-309C3247A634}"/>
                </a:ext>
              </a:extLst>
            </p:cNvPr>
            <p:cNvSpPr txBox="1"/>
            <p:nvPr/>
          </p:nvSpPr>
          <p:spPr>
            <a:xfrm>
              <a:off x="6369947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71" name="object 7">
              <a:extLst>
                <a:ext uri="{FF2B5EF4-FFF2-40B4-BE49-F238E27FC236}">
                  <a16:creationId xmlns:a16="http://schemas.microsoft.com/office/drawing/2014/main" id="{B020C7CA-1A62-9421-A62C-F21E4E3D6DCE}"/>
                </a:ext>
              </a:extLst>
            </p:cNvPr>
            <p:cNvSpPr txBox="1"/>
            <p:nvPr/>
          </p:nvSpPr>
          <p:spPr>
            <a:xfrm>
              <a:off x="4271945" y="4985633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172" name="object 38">
              <a:extLst>
                <a:ext uri="{FF2B5EF4-FFF2-40B4-BE49-F238E27FC236}">
                  <a16:creationId xmlns:a16="http://schemas.microsoft.com/office/drawing/2014/main" id="{CD1630C2-561B-A1CC-1549-66C37470EDA9}"/>
                </a:ext>
              </a:extLst>
            </p:cNvPr>
            <p:cNvSpPr/>
            <p:nvPr/>
          </p:nvSpPr>
          <p:spPr>
            <a:xfrm>
              <a:off x="4517572" y="3485363"/>
              <a:ext cx="88495" cy="6356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74" name="object 30">
              <a:extLst>
                <a:ext uri="{FF2B5EF4-FFF2-40B4-BE49-F238E27FC236}">
                  <a16:creationId xmlns:a16="http://schemas.microsoft.com/office/drawing/2014/main" id="{BB664035-CC5A-31F4-FDEF-ACCA7F65610B}"/>
                </a:ext>
              </a:extLst>
            </p:cNvPr>
            <p:cNvSpPr txBox="1"/>
            <p:nvPr/>
          </p:nvSpPr>
          <p:spPr>
            <a:xfrm>
              <a:off x="4273514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Comercial Dominicana*</a:t>
              </a:r>
            </a:p>
          </p:txBody>
        </p:sp>
        <p:sp>
          <p:nvSpPr>
            <p:cNvPr id="175" name="object 7">
              <a:extLst>
                <a:ext uri="{FF2B5EF4-FFF2-40B4-BE49-F238E27FC236}">
                  <a16:creationId xmlns:a16="http://schemas.microsoft.com/office/drawing/2014/main" id="{0C39A321-215D-508F-10EC-6CC25FE2501C}"/>
                </a:ext>
              </a:extLst>
            </p:cNvPr>
            <p:cNvSpPr txBox="1"/>
            <p:nvPr/>
          </p:nvSpPr>
          <p:spPr>
            <a:xfrm>
              <a:off x="4281530" y="3149909"/>
              <a:ext cx="52170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cxnSp>
          <p:nvCxnSpPr>
            <p:cNvPr id="177" name="Conector angular 176">
              <a:extLst>
                <a:ext uri="{FF2B5EF4-FFF2-40B4-BE49-F238E27FC236}">
                  <a16:creationId xmlns:a16="http://schemas.microsoft.com/office/drawing/2014/main" id="{6496A36B-6E6A-623B-408A-8E42C08D40DE}"/>
                </a:ext>
              </a:extLst>
            </p:cNvPr>
            <p:cNvCxnSpPr>
              <a:stCxn id="4" idx="3"/>
              <a:endCxn id="12" idx="3"/>
            </p:cNvCxnSpPr>
            <p:nvPr/>
          </p:nvCxnSpPr>
          <p:spPr>
            <a:xfrm rot="16200000" flipV="1">
              <a:off x="7008217" y="995996"/>
              <a:ext cx="12700" cy="4877060"/>
            </a:xfrm>
            <a:prstGeom prst="bentConnector3">
              <a:avLst>
                <a:gd name="adj1" fmla="val 97974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2998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56fe731-e20c-447a-8254-e1696c7cb009}" enabled="0" method="" siteId="{a56fe731-e20c-447a-8254-e1696c7cb0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3748</TotalTime>
  <Words>267</Words>
  <Application>Microsoft Office PowerPoint</Application>
  <PresentationFormat>Presentación en pantalla (16:9)</PresentationFormat>
  <Paragraphs>69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Arial Narrow</vt:lpstr>
      <vt:lpstr>Calibri</vt:lpstr>
      <vt:lpstr>Terpel-Sans-Black-Condensed</vt:lpstr>
      <vt:lpstr>Terpel-Sans-Bold-Condensed</vt:lpstr>
      <vt:lpstr>Terpel-Sans-Display</vt:lpstr>
      <vt:lpstr>Terpel-Sans-ExtraBold-Condensed</vt:lpstr>
      <vt:lpstr>Terpel-Sans-Medium-Condensed</vt:lpstr>
      <vt:lpstr>Terpel-Sans-Regular</vt:lpstr>
      <vt:lpstr>Times New Roman</vt:lpstr>
      <vt:lpstr>Office Theme</vt:lpstr>
      <vt:lpstr>ESTRUCTURA CORPORATIVA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Corporativa</dc:title>
  <dc:creator>Maria Alejandra Bravo Ferneyn</dc:creator>
  <cp:lastModifiedBy>Sandra Lizethe Castellanos Rozo</cp:lastModifiedBy>
  <cp:revision>75</cp:revision>
  <dcterms:created xsi:type="dcterms:W3CDTF">2017-10-25T01:54:14Z</dcterms:created>
  <dcterms:modified xsi:type="dcterms:W3CDTF">2026-03-18T21:00:11Z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2017-10-23T00:00:00Z</vt:filetime>
  </property>
  <property fmtid="{D5CDD505-2E9C-101B-9397-08002B2CF9AE}" pid="3" name="Creator">
    <vt:lpwstr>Mozilla/5.0 (Windows NT 6.1; Win64; x64) AppleWebKit/537.36 (KHTML, like Gecko) Chrome/60.0.3112.113 Safari/537.36</vt:lpwstr>
  </property>
  <property fmtid="{D5CDD505-2E9C-101B-9397-08002B2CF9AE}" pid="4" name="LastSaved">
    <vt:filetime>2017-10-25T00:00:00Z</vt:filetime>
  </property>
</Properties>
</file>